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1"/>
  </p:handoutMasterIdLst>
  <p:sldIdLst>
    <p:sldId id="258" r:id="rId3"/>
    <p:sldId id="2087" r:id="rId5"/>
    <p:sldId id="2267" r:id="rId6"/>
    <p:sldId id="2090" r:id="rId7"/>
    <p:sldId id="2092" r:id="rId8"/>
    <p:sldId id="2093" r:id="rId9"/>
    <p:sldId id="4785" r:id="rId10"/>
    <p:sldId id="2094" r:id="rId11"/>
    <p:sldId id="4786" r:id="rId12"/>
    <p:sldId id="2116" r:id="rId13"/>
    <p:sldId id="2118" r:id="rId14"/>
    <p:sldId id="4787" r:id="rId15"/>
    <p:sldId id="2096" r:id="rId16"/>
    <p:sldId id="2097" r:id="rId17"/>
    <p:sldId id="2098" r:id="rId18"/>
    <p:sldId id="2099" r:id="rId19"/>
    <p:sldId id="2100" r:id="rId20"/>
    <p:sldId id="2101" r:id="rId21"/>
    <p:sldId id="2102" r:id="rId22"/>
    <p:sldId id="2112" r:id="rId23"/>
    <p:sldId id="2113" r:id="rId24"/>
    <p:sldId id="2114" r:id="rId25"/>
    <p:sldId id="4919" r:id="rId26"/>
    <p:sldId id="499" r:id="rId27"/>
    <p:sldId id="576" r:id="rId28"/>
    <p:sldId id="2123" r:id="rId29"/>
    <p:sldId id="4918" r:id="rId30"/>
    <p:sldId id="500" r:id="rId31"/>
    <p:sldId id="501"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812" r:id="rId49"/>
    <p:sldId id="4813" r:id="rId50"/>
    <p:sldId id="4814" r:id="rId51"/>
    <p:sldId id="1556" r:id="rId52"/>
    <p:sldId id="4794" r:id="rId53"/>
    <p:sldId id="4795" r:id="rId54"/>
    <p:sldId id="4815" r:id="rId55"/>
    <p:sldId id="4816" r:id="rId56"/>
    <p:sldId id="4817" r:id="rId57"/>
    <p:sldId id="2288" r:id="rId58"/>
    <p:sldId id="4803" r:id="rId59"/>
    <p:sldId id="4804" r:id="rId60"/>
    <p:sldId id="4772" r:id="rId61"/>
    <p:sldId id="4778" r:id="rId62"/>
    <p:sldId id="4770" r:id="rId63"/>
    <p:sldId id="509" r:id="rId64"/>
    <p:sldId id="515" r:id="rId65"/>
    <p:sldId id="516" r:id="rId66"/>
    <p:sldId id="517" r:id="rId67"/>
    <p:sldId id="518" r:id="rId68"/>
    <p:sldId id="519" r:id="rId69"/>
    <p:sldId id="520" r:id="rId70"/>
    <p:sldId id="2152" r:id="rId71"/>
    <p:sldId id="4818" r:id="rId72"/>
    <p:sldId id="2300" r:id="rId73"/>
    <p:sldId id="2183" r:id="rId74"/>
    <p:sldId id="1943" r:id="rId75"/>
    <p:sldId id="4819" r:id="rId76"/>
    <p:sldId id="4775" r:id="rId77"/>
    <p:sldId id="4779" r:id="rId78"/>
    <p:sldId id="4777" r:id="rId79"/>
    <p:sldId id="4781" r:id="rId80"/>
    <p:sldId id="4783" r:id="rId81"/>
    <p:sldId id="4782" r:id="rId82"/>
    <p:sldId id="4788" r:id="rId83"/>
    <p:sldId id="2184" r:id="rId84"/>
    <p:sldId id="4756" r:id="rId85"/>
    <p:sldId id="2186" r:id="rId86"/>
    <p:sldId id="4757" r:id="rId87"/>
    <p:sldId id="2188" r:id="rId88"/>
    <p:sldId id="2189" r:id="rId89"/>
    <p:sldId id="2190" r:id="rId90"/>
    <p:sldId id="2191" r:id="rId91"/>
    <p:sldId id="2192" r:id="rId92"/>
    <p:sldId id="2193" r:id="rId93"/>
    <p:sldId id="2194" r:id="rId94"/>
    <p:sldId id="2195" r:id="rId95"/>
    <p:sldId id="2196" r:id="rId96"/>
    <p:sldId id="2197" r:id="rId97"/>
    <p:sldId id="2198" r:id="rId98"/>
    <p:sldId id="2203" r:id="rId99"/>
    <p:sldId id="2200" r:id="rId100"/>
    <p:sldId id="4888" r:id="rId101"/>
    <p:sldId id="4889" r:id="rId102"/>
    <p:sldId id="4890" r:id="rId103"/>
    <p:sldId id="4891" r:id="rId104"/>
    <p:sldId id="4892" r:id="rId105"/>
    <p:sldId id="4893" r:id="rId106"/>
    <p:sldId id="4894" r:id="rId107"/>
    <p:sldId id="4895" r:id="rId108"/>
    <p:sldId id="4896" r:id="rId109"/>
    <p:sldId id="4897" r:id="rId110"/>
    <p:sldId id="4898" r:id="rId111"/>
    <p:sldId id="4899" r:id="rId112"/>
    <p:sldId id="4900" r:id="rId113"/>
    <p:sldId id="4901" r:id="rId114"/>
    <p:sldId id="4902" r:id="rId115"/>
    <p:sldId id="4903" r:id="rId116"/>
    <p:sldId id="2201" r:id="rId117"/>
    <p:sldId id="4789" r:id="rId118"/>
    <p:sldId id="2204" r:id="rId119"/>
    <p:sldId id="2205" r:id="rId120"/>
    <p:sldId id="2206" r:id="rId121"/>
    <p:sldId id="2207" r:id="rId122"/>
    <p:sldId id="2208" r:id="rId123"/>
    <p:sldId id="2209" r:id="rId124"/>
    <p:sldId id="2210" r:id="rId125"/>
    <p:sldId id="4784" r:id="rId126"/>
    <p:sldId id="2212" r:id="rId127"/>
    <p:sldId id="4823" r:id="rId128"/>
    <p:sldId id="2287" r:id="rId129"/>
    <p:sldId id="5023" r:id="rId130"/>
  </p:sldIdLst>
  <p:sldSz cx="12192000" cy="6858000"/>
  <p:notesSz cx="6858000" cy="9144000"/>
  <p:embeddedFontLst>
    <p:embeddedFont>
      <p:font typeface="微软雅黑" panose="020B0503020204020204" pitchFamily="34" charset="-122"/>
      <p:regular r:id="rId135"/>
    </p:embeddedFont>
    <p:embeddedFont>
      <p:font typeface="Segoe UI" panose="020B0502040204020203" pitchFamily="34" charset="0"/>
      <p:regular r:id="rId136"/>
      <p:bold r:id="rId137"/>
      <p:italic r:id="rId138"/>
      <p:boldItalic r:id="rId139"/>
    </p:embeddedFont>
    <p:embeddedFont>
      <p:font typeface="义启小楷书" panose="02010601030101010101" pitchFamily="2" charset="-128"/>
      <p:regular r:id="rId140"/>
    </p:embeddedFont>
    <p:embeddedFont>
      <p:font typeface="Segoe UI Black" panose="020B0A02040204020203" pitchFamily="34" charset="0"/>
      <p:bold r:id="rId141"/>
    </p:embeddedFont>
    <p:embeddedFont>
      <p:font typeface="等线" panose="02010600030101010101" charset="-122"/>
      <p:regular r:id="rId142"/>
    </p:embeddedFont>
    <p:embeddedFont>
      <p:font typeface="华文细黑" panose="02010600040101010101" pitchFamily="2" charset="-122"/>
      <p:regular r:id="rId143"/>
    </p:embeddedFont>
    <p:embeddedFont>
      <p:font typeface="Century" panose="02040604050505020304"/>
      <p:regular r:id="rId144"/>
    </p:embeddedFont>
    <p:embeddedFont>
      <p:font typeface="Calibri" panose="020F0502020204030204"/>
      <p:regular r:id="rId145"/>
      <p:bold r:id="rId146"/>
      <p:italic r:id="rId147"/>
      <p:boldItalic r:id="rId148"/>
    </p:embeddedFont>
    <p:embeddedFont>
      <p:font typeface="黑体" panose="02010609060101010101" pitchFamily="49" charset="-122"/>
      <p:regular r:id="rId149"/>
    </p:embeddedFont>
    <p:embeddedFont>
      <p:font typeface="Consolas" panose="020B0609020204030204" pitchFamily="49" charset="0"/>
      <p:regular r:id="rId150"/>
      <p:bold r:id="rId151"/>
      <p:italic r:id="rId152"/>
      <p:boldItalic r:id="rId153"/>
    </p:embeddedFont>
    <p:embeddedFont>
      <p:font typeface="Tahoma" panose="020B0604030504040204" pitchFamily="34" charset="0"/>
      <p:regular r:id="rId154"/>
      <p:bold r:id="rId155"/>
    </p:embeddedFont>
    <p:embeddedFont>
      <p:font typeface="Arial Black" panose="020B0A04020102020204" pitchFamily="34" charset="0"/>
      <p:bold r:id="rId156"/>
    </p:embeddedFont>
    <p:embeddedFont>
      <p:font typeface="Algerian" panose="04020705040A02060702" pitchFamily="82" charset="0"/>
      <p:regular r:id="rId157"/>
    </p:embeddedFont>
  </p:embeddedFontLst>
  <p:custDataLst>
    <p:tags r:id="rId1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7030A0"/>
    <a:srgbClr val="0000FF"/>
    <a:srgbClr val="0066FF"/>
    <a:srgbClr val="FFC000"/>
    <a:srgbClr val="FFFFFF"/>
    <a:srgbClr val="4472C4"/>
    <a:srgbClr val="FFFF99"/>
    <a:srgbClr val="7FC4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86604" autoAdjust="0"/>
  </p:normalViewPr>
  <p:slideViewPr>
    <p:cSldViewPr snapToGrid="0" showGuides="1">
      <p:cViewPr>
        <p:scale>
          <a:sx n="125" d="100"/>
          <a:sy n="125" d="100"/>
        </p:scale>
        <p:origin x="804" y="964"/>
      </p:cViewPr>
      <p:guideLst>
        <p:guide orient="horz" pos="3214"/>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8" Type="http://schemas.openxmlformats.org/officeDocument/2006/relationships/tags" Target="tags/tag24.xml"/><Relationship Id="rId157" Type="http://schemas.openxmlformats.org/officeDocument/2006/relationships/font" Target="fonts/font23.fntdata"/><Relationship Id="rId156" Type="http://schemas.openxmlformats.org/officeDocument/2006/relationships/font" Target="fonts/font22.fntdata"/><Relationship Id="rId155" Type="http://schemas.openxmlformats.org/officeDocument/2006/relationships/font" Target="fonts/font21.fntdata"/><Relationship Id="rId154" Type="http://schemas.openxmlformats.org/officeDocument/2006/relationships/font" Target="fonts/font20.fntdata"/><Relationship Id="rId153" Type="http://schemas.openxmlformats.org/officeDocument/2006/relationships/font" Target="fonts/font19.fntdata"/><Relationship Id="rId152" Type="http://schemas.openxmlformats.org/officeDocument/2006/relationships/font" Target="fonts/font18.fntdata"/><Relationship Id="rId151" Type="http://schemas.openxmlformats.org/officeDocument/2006/relationships/font" Target="fonts/font17.fntdata"/><Relationship Id="rId150" Type="http://schemas.openxmlformats.org/officeDocument/2006/relationships/font" Target="fonts/font16.fntdata"/><Relationship Id="rId15" Type="http://schemas.openxmlformats.org/officeDocument/2006/relationships/slide" Target="slides/slide12.xml"/><Relationship Id="rId149" Type="http://schemas.openxmlformats.org/officeDocument/2006/relationships/font" Target="fonts/font15.fntdata"/><Relationship Id="rId148" Type="http://schemas.openxmlformats.org/officeDocument/2006/relationships/font" Target="fonts/font14.fntdata"/><Relationship Id="rId147" Type="http://schemas.openxmlformats.org/officeDocument/2006/relationships/font" Target="fonts/font13.fntdata"/><Relationship Id="rId146" Type="http://schemas.openxmlformats.org/officeDocument/2006/relationships/font" Target="fonts/font12.fntdata"/><Relationship Id="rId145" Type="http://schemas.openxmlformats.org/officeDocument/2006/relationships/font" Target="fonts/font11.fntdata"/><Relationship Id="rId144" Type="http://schemas.openxmlformats.org/officeDocument/2006/relationships/font" Target="fonts/font10.fntdata"/><Relationship Id="rId143" Type="http://schemas.openxmlformats.org/officeDocument/2006/relationships/font" Target="fonts/font9.fntdata"/><Relationship Id="rId142" Type="http://schemas.openxmlformats.org/officeDocument/2006/relationships/font" Target="fonts/font8.fntdata"/><Relationship Id="rId141" Type="http://schemas.openxmlformats.org/officeDocument/2006/relationships/font" Target="fonts/font7.fntdata"/><Relationship Id="rId140" Type="http://schemas.openxmlformats.org/officeDocument/2006/relationships/font" Target="fonts/font6.fntdata"/><Relationship Id="rId14" Type="http://schemas.openxmlformats.org/officeDocument/2006/relationships/slide" Target="slides/slide11.xml"/><Relationship Id="rId139" Type="http://schemas.openxmlformats.org/officeDocument/2006/relationships/font" Target="fonts/font5.fntdata"/><Relationship Id="rId138" Type="http://schemas.openxmlformats.org/officeDocument/2006/relationships/font" Target="fonts/font4.fntdata"/><Relationship Id="rId137" Type="http://schemas.openxmlformats.org/officeDocument/2006/relationships/font" Target="fonts/font3.fntdata"/><Relationship Id="rId136" Type="http://schemas.openxmlformats.org/officeDocument/2006/relationships/font" Target="fonts/font2.fntdata"/><Relationship Id="rId135" Type="http://schemas.openxmlformats.org/officeDocument/2006/relationships/font" Target="fonts/font1.fntdata"/><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handoutMaster" Target="handoutMasters/handoutMaster1.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endParaRPr lang="en-US" altLang="zh-CN"/>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en-US" altLang="zh-CN" dirty="0"/>
          </a:p>
          <a:p>
            <a:endParaRPr lang="zh-CN" altLang="en-US" dirty="0"/>
          </a:p>
          <a:p>
            <a:r>
              <a:rPr lang="zh-CN" altLang="en-US" dirty="0"/>
              <a:t>串行进位加法器</a:t>
            </a:r>
            <a:r>
              <a:rPr lang="en-US" altLang="zh-CN"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1220788" y="600075"/>
            <a:ext cx="4630737" cy="3475038"/>
          </a:xfrm>
        </p:spPr>
      </p:sp>
      <p:sp>
        <p:nvSpPr>
          <p:cNvPr id="987139" name="Rectangle 3"/>
          <p:cNvSpPr>
            <a:spLocks noGrp="1" noChangeArrowheads="1"/>
          </p:cNvSpPr>
          <p:nvPr>
            <p:ph type="body" idx="1"/>
          </p:nvPr>
        </p:nvSpPr>
        <p:spPr>
          <a:xfrm>
            <a:off x="530629" y="4418591"/>
            <a:ext cx="6078540" cy="4190711"/>
          </a:xfrm>
        </p:spPr>
        <p:txBody>
          <a:bodyPr lIns="93481" tIns="46740" rIns="93481" bIns="46740"/>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ALU control has 4-bits, which can specify up to 16 different functions. We only discuss 5 functions here.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xfrm>
            <a:off x="1220788" y="600075"/>
            <a:ext cx="4630737" cy="3475038"/>
          </a:xfrm>
        </p:spPr>
      </p:sp>
      <p:sp>
        <p:nvSpPr>
          <p:cNvPr id="993283"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Rot="1" noChangeAspect="1" noChangeArrowheads="1" noTextEdit="1"/>
          </p:cNvSpPr>
          <p:nvPr>
            <p:ph type="sldImg"/>
          </p:nvPr>
        </p:nvSpPr>
        <p:spPr>
          <a:xfrm>
            <a:off x="1220788" y="600075"/>
            <a:ext cx="4630737" cy="3475038"/>
          </a:xfrm>
        </p:spPr>
      </p:sp>
      <p:sp>
        <p:nvSpPr>
          <p:cNvPr id="1003523" name="Rectangle 3"/>
          <p:cNvSpPr>
            <a:spLocks noGrp="1" noChangeArrowheads="1"/>
          </p:cNvSpPr>
          <p:nvPr>
            <p:ph type="body" idx="1"/>
          </p:nvPr>
        </p:nvSpPr>
        <p:spPr>
          <a:xfrm>
            <a:off x="530629" y="4418591"/>
            <a:ext cx="6078540" cy="4190711"/>
          </a:xfrm>
        </p:spPr>
        <p:txBody>
          <a:bodyPr lIns="93481" tIns="46740" rIns="93481" bIns="46740"/>
          <a:lstStyle/>
          <a:p>
            <a:r>
              <a:rPr lang="en-US"/>
              <a:t>For class handout – have a student come forward and mark the connections in the datapath that are active.  And show the state of the control lines.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xfrm>
            <a:off x="1220788" y="600075"/>
            <a:ext cx="4630737" cy="3475038"/>
          </a:xfrm>
        </p:spPr>
      </p:sp>
      <p:sp>
        <p:nvSpPr>
          <p:cNvPr id="1005571" name="Rectangle 3"/>
          <p:cNvSpPr>
            <a:spLocks noGrp="1" noChangeArrowheads="1"/>
          </p:cNvSpPr>
          <p:nvPr>
            <p:ph type="body" idx="1"/>
          </p:nvPr>
        </p:nvSpPr>
        <p:spPr>
          <a:xfrm>
            <a:off x="530629" y="4418591"/>
            <a:ext cx="6078540" cy="4190711"/>
          </a:xfrm>
        </p:spPr>
        <p:txBody>
          <a:bodyPr lIns="93481" tIns="46740" rIns="93481" bIns="46740"/>
          <a:lstStyle/>
          <a:p>
            <a:r>
              <a:rPr lang="zh-CN" altLang="en-US"/>
              <a:t>我要把各控制信号的图</a:t>
            </a:r>
            <a:r>
              <a:rPr lang="zh-CN" altLang="en-US"/>
              <a:t>表给补上，这点参考袁老师的</a:t>
            </a:r>
            <a:r>
              <a:rPr lang="en-US" altLang="zh-CN"/>
              <a:t>~</a:t>
            </a:r>
            <a:endParaRPr lang="en-US" altLang="zh-CN"/>
          </a:p>
          <a:p>
            <a:r>
              <a:rPr lang="zh-CN" altLang="en-US"/>
              <a:t>另外也要把相应的</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Rot="1" noChangeAspect="1" noChangeArrowheads="1" noTextEdit="1"/>
          </p:cNvSpPr>
          <p:nvPr>
            <p:ph type="sldImg"/>
          </p:nvPr>
        </p:nvSpPr>
        <p:spPr>
          <a:xfrm>
            <a:off x="1220788" y="600075"/>
            <a:ext cx="4630737" cy="3475038"/>
          </a:xfrm>
        </p:spPr>
      </p:sp>
      <p:sp>
        <p:nvSpPr>
          <p:cNvPr id="101478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a:p>
            <a:endParaRPr lang="en-US" dirty="0"/>
          </a:p>
          <a:p>
            <a:r>
              <a:rPr lang="en-US" dirty="0"/>
              <a:t>Good exam questions</a:t>
            </a:r>
            <a:endParaRPr lang="en-US" dirty="0"/>
          </a:p>
          <a:p>
            <a:endParaRPr lang="en-US" dirty="0"/>
          </a:p>
          <a:p>
            <a:r>
              <a:rPr lang="en-US" dirty="0"/>
              <a:t>Add </a:t>
            </a:r>
            <a:r>
              <a:rPr lang="en-US" dirty="0" err="1"/>
              <a:t>jalr</a:t>
            </a:r>
            <a:r>
              <a:rPr lang="en-US" dirty="0"/>
              <a:t> </a:t>
            </a:r>
            <a:r>
              <a:rPr lang="en-US" dirty="0" err="1"/>
              <a:t>rs,rd</a:t>
            </a:r>
            <a:r>
              <a:rPr lang="en-US" dirty="0"/>
              <a:t>   0  </a:t>
            </a:r>
            <a:r>
              <a:rPr lang="en-US" dirty="0" err="1"/>
              <a:t>rs</a:t>
            </a:r>
            <a:r>
              <a:rPr lang="en-US" dirty="0"/>
              <a:t>  0 rd  0  9</a:t>
            </a:r>
            <a:endParaRPr lang="en-US" dirty="0"/>
          </a:p>
          <a:p>
            <a:r>
              <a:rPr lang="en-US" dirty="0"/>
              <a:t>	jump to </a:t>
            </a:r>
            <a:r>
              <a:rPr lang="en-US" dirty="0" err="1"/>
              <a:t>instr</a:t>
            </a:r>
            <a:r>
              <a:rPr lang="en-US" dirty="0"/>
              <a:t> whose </a:t>
            </a:r>
            <a:r>
              <a:rPr lang="en-US" dirty="0" err="1"/>
              <a:t>addr</a:t>
            </a:r>
            <a:r>
              <a:rPr lang="en-US" dirty="0"/>
              <a:t> is in </a:t>
            </a:r>
            <a:r>
              <a:rPr lang="en-US" dirty="0" err="1"/>
              <a:t>rs</a:t>
            </a:r>
            <a:r>
              <a:rPr lang="en-US" dirty="0"/>
              <a:t> and save </a:t>
            </a:r>
            <a:r>
              <a:rPr lang="en-US" dirty="0" err="1"/>
              <a:t>addr</a:t>
            </a:r>
            <a:r>
              <a:rPr lang="en-US" dirty="0"/>
              <a:t> of next inst (PC+4) in rd</a:t>
            </a:r>
            <a:endParaRPr lang="en-US" dirty="0"/>
          </a:p>
          <a:p>
            <a:endParaRPr lang="en-US" dirty="0"/>
          </a:p>
          <a:p>
            <a:r>
              <a:rPr lang="en-US" dirty="0"/>
              <a:t>Add the PowerPC addressing modes of update addressing and indexed addressing (will have to expand the </a:t>
            </a:r>
            <a:r>
              <a:rPr lang="en-US" dirty="0" err="1"/>
              <a:t>RegFile</a:t>
            </a:r>
            <a:r>
              <a:rPr lang="en-US" dirty="0"/>
              <a:t> to be three read port and two write port)</a:t>
            </a:r>
            <a:endParaRPr lang="en-US" dirty="0"/>
          </a:p>
          <a:p>
            <a:endParaRPr lang="en-US" dirty="0"/>
          </a:p>
          <a:p>
            <a:r>
              <a:rPr lang="en-US" dirty="0"/>
              <a:t>Add </a:t>
            </a:r>
            <a:r>
              <a:rPr lang="en-US" dirty="0" err="1"/>
              <a:t>andi</a:t>
            </a:r>
            <a:r>
              <a:rPr lang="en-US" dirty="0"/>
              <a:t>, </a:t>
            </a:r>
            <a:r>
              <a:rPr lang="en-US" dirty="0" err="1"/>
              <a:t>ori</a:t>
            </a:r>
            <a:r>
              <a:rPr lang="en-US" dirty="0"/>
              <a:t>, </a:t>
            </a:r>
            <a:r>
              <a:rPr lang="en-US" dirty="0" err="1"/>
              <a:t>addi</a:t>
            </a:r>
            <a:r>
              <a:rPr lang="en-US" dirty="0"/>
              <a:t> - have to have both a </a:t>
            </a:r>
            <a:r>
              <a:rPr lang="en-US" dirty="0" err="1"/>
              <a:t>signextend</a:t>
            </a:r>
            <a:r>
              <a:rPr lang="en-US" dirty="0"/>
              <a:t> and a </a:t>
            </a:r>
            <a:r>
              <a:rPr lang="en-US" dirty="0" err="1"/>
              <a:t>zeroextend</a:t>
            </a:r>
            <a:r>
              <a:rPr lang="en-US" dirty="0"/>
              <a:t> and choose between the two, will have to augment the </a:t>
            </a:r>
            <a:r>
              <a:rPr lang="en-US" dirty="0" err="1"/>
              <a:t>ALUop</a:t>
            </a:r>
            <a:r>
              <a:rPr lang="en-US" dirty="0"/>
              <a:t> encoding (since can’t get the op information out of the </a:t>
            </a:r>
            <a:r>
              <a:rPr lang="en-US" dirty="0" err="1"/>
              <a:t>funct</a:t>
            </a:r>
            <a:r>
              <a:rPr lang="en-US" dirty="0"/>
              <a:t> bits as with R-type)</a:t>
            </a:r>
            <a:endParaRPr lang="en-US" dirty="0"/>
          </a:p>
          <a:p>
            <a:endParaRPr lang="en-US" dirty="0"/>
          </a:p>
          <a:p>
            <a:r>
              <a:rPr lang="en-US" dirty="0"/>
              <a:t>Add </a:t>
            </a:r>
            <a:r>
              <a:rPr lang="en-US" dirty="0" err="1"/>
              <a:t>mult</a:t>
            </a:r>
            <a:r>
              <a:rPr lang="en-US" dirty="0"/>
              <a:t> </a:t>
            </a:r>
            <a:r>
              <a:rPr lang="en-US" dirty="0" err="1"/>
              <a:t>rs</a:t>
            </a:r>
            <a:r>
              <a:rPr lang="en-US" dirty="0"/>
              <a:t>, </a:t>
            </a:r>
            <a:r>
              <a:rPr lang="en-US" dirty="0" err="1"/>
              <a:t>rt</a:t>
            </a:r>
            <a:r>
              <a:rPr lang="en-US" dirty="0"/>
              <a:t> with the result being left in </a:t>
            </a:r>
            <a:r>
              <a:rPr lang="en-US" dirty="0" err="1"/>
              <a:t>hi|lo</a:t>
            </a:r>
            <a:r>
              <a:rPr lang="en-US" dirty="0"/>
              <a:t> - so also include the </a:t>
            </a:r>
            <a:r>
              <a:rPr lang="en-US" dirty="0" err="1"/>
              <a:t>mfhi</a:t>
            </a:r>
            <a:r>
              <a:rPr lang="en-US" dirty="0"/>
              <a:t> and </a:t>
            </a:r>
            <a:r>
              <a:rPr lang="en-US" dirty="0" err="1"/>
              <a:t>mflo</a:t>
            </a:r>
            <a:r>
              <a:rPr lang="en-US" dirty="0"/>
              <a:t> instructions (will have to add a multiplier, the hi and lo registers and then a couple of </a:t>
            </a:r>
            <a:r>
              <a:rPr lang="en-US" dirty="0" err="1"/>
              <a:t>muxes</a:t>
            </a:r>
            <a:r>
              <a:rPr lang="en-US" dirty="0"/>
              <a:t> and their control).</a:t>
            </a:r>
            <a:endParaRPr lang="en-US" dirty="0"/>
          </a:p>
          <a:p>
            <a:endParaRPr lang="en-US" dirty="0"/>
          </a:p>
          <a:p>
            <a:r>
              <a:rPr lang="en-US" dirty="0"/>
              <a:t>Add barrel shifter</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a:t>
            </a:r>
            <a:r>
              <a:rPr lang="zh-CN" altLang="en-US" sz="1200" kern="1200">
                <a:solidFill>
                  <a:schemeClr val="tx1"/>
                </a:solidFill>
                <a:effectLst/>
                <a:latin typeface="+mn-lt"/>
                <a:ea typeface="+mn-ea"/>
                <a:cs typeface="+mn-cs"/>
              </a:rPr>
              <a:t>分别是访存指令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机器周期在</a:t>
            </a:r>
            <a:r>
              <a:rPr lang="en-US" altLang="zh-CN" dirty="0"/>
              <a:t>mips</a:t>
            </a:r>
            <a:r>
              <a:rPr lang="zh-CN" altLang="en-US" dirty="0"/>
              <a:t>计算机里其实就不存在了</a:t>
            </a:r>
            <a:r>
              <a:rPr lang="en-US" altLang="zh-CN" dirty="0"/>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image" Target="../media/image2.jpeg"/></Relationships>
</file>

<file path=ppt/slides/_rels/slide12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4.png"/><Relationship Id="rId3" Type="http://schemas.openxmlformats.org/officeDocument/2006/relationships/tags" Target="../tags/tag23.xml"/><Relationship Id="rId2" Type="http://schemas.openxmlformats.org/officeDocument/2006/relationships/image" Target="../media/image43.png"/><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1.png"/><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2"/>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源操作数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目的操作数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1537857"/>
          </a:xfrm>
        </p:spPr>
        <p:txBody>
          <a:bodyPr>
            <a:normAutofit lnSpcReduction="20000"/>
          </a:bodyPr>
          <a:lstStyle/>
          <a:p>
            <a:r>
              <a:rPr lang="en-US" dirty="0" smtClean="0"/>
              <a:t>ALU used for</a:t>
            </a:r>
            <a:endParaRPr lang="en-US" dirty="0" smtClean="0"/>
          </a:p>
          <a:p>
            <a:pPr lvl="1"/>
            <a:r>
              <a:rPr lang="en-US" dirty="0" smtClean="0"/>
              <a:t>Load/Store: Function = add</a:t>
            </a:r>
            <a:endParaRPr lang="en-US" dirty="0" smtClean="0"/>
          </a:p>
          <a:p>
            <a:pPr lvl="1"/>
            <a:r>
              <a:rPr lang="en-US" dirty="0" smtClean="0"/>
              <a:t>Branch: Function = subtract</a:t>
            </a:r>
            <a:endParaRPr lang="en-US" dirty="0" smtClean="0"/>
          </a:p>
          <a:p>
            <a:pPr lvl="1"/>
            <a:r>
              <a:rPr lang="en-US" dirty="0" smtClean="0"/>
              <a:t>R-type: Function depends on </a:t>
            </a:r>
            <a:r>
              <a:rPr lang="en-US" dirty="0" err="1" smtClean="0">
                <a:solidFill>
                  <a:srgbClr val="FF0000"/>
                </a:solidFill>
              </a:rPr>
              <a:t>funct</a:t>
            </a:r>
            <a:r>
              <a:rPr lang="en-US" dirty="0" smtClean="0"/>
              <a:t> field</a:t>
            </a:r>
            <a:endParaRPr lang="en-US" dirty="0"/>
          </a:p>
        </p:txBody>
      </p:sp>
      <p:graphicFrame>
        <p:nvGraphicFramePr>
          <p:cNvPr id="4" name="Group 5"/>
          <p:cNvGraphicFramePr>
            <a:graphicFrameLocks noGrp="1"/>
          </p:cNvGraphicFramePr>
          <p:nvPr/>
        </p:nvGraphicFramePr>
        <p:xfrm>
          <a:off x="2409118" y="2929735"/>
          <a:ext cx="6758940" cy="2766060"/>
        </p:xfrm>
        <a:graphic>
          <a:graphicData uri="http://schemas.openxmlformats.org/drawingml/2006/table">
            <a:tbl>
              <a:tblPr/>
              <a:tblGrid>
                <a:gridCol w="3379470"/>
                <a:gridCol w="3379470"/>
              </a:tblGrid>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ALU control</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Function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AND</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OR</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add</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subtract</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set-on-less-than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920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768415"/>
          </a:xfrm>
        </p:spPr>
        <p:txBody>
          <a:bodyPr>
            <a:normAutofit fontScale="80000"/>
          </a:bodyPr>
          <a:lstStyle/>
          <a:p>
            <a:r>
              <a:rPr lang="en-US" dirty="0" smtClean="0"/>
              <a:t>Assume 2-bit </a:t>
            </a:r>
            <a:r>
              <a:rPr lang="en-US" dirty="0" err="1" smtClean="0"/>
              <a:t>ALUOp</a:t>
            </a:r>
            <a:r>
              <a:rPr lang="en-US" dirty="0" smtClean="0"/>
              <a:t> derived from </a:t>
            </a:r>
            <a:r>
              <a:rPr lang="en-US" dirty="0" err="1" smtClean="0"/>
              <a:t>opcode</a:t>
            </a:r>
            <a:endParaRPr lang="en-US" dirty="0" smtClean="0"/>
          </a:p>
          <a:p>
            <a:pPr lvl="1"/>
            <a:r>
              <a:rPr lang="en-US" dirty="0" smtClean="0"/>
              <a:t>Combinational logic derives ALU control</a:t>
            </a:r>
            <a:endParaRPr lang="en-US" dirty="0"/>
          </a:p>
        </p:txBody>
      </p:sp>
      <p:graphicFrame>
        <p:nvGraphicFramePr>
          <p:cNvPr id="4" name="Group 69"/>
          <p:cNvGraphicFramePr>
            <a:graphicFrameLocks noGrp="1"/>
          </p:cNvGraphicFramePr>
          <p:nvPr/>
        </p:nvGraphicFramePr>
        <p:xfrm>
          <a:off x="1833045" y="2046420"/>
          <a:ext cx="8487410" cy="3840500"/>
        </p:xfrm>
        <a:graphic>
          <a:graphicData uri="http://schemas.openxmlformats.org/drawingml/2006/table">
            <a:tbl>
              <a:tblPr/>
              <a:tblGrid>
                <a:gridCol w="1294130"/>
                <a:gridCol w="971550"/>
                <a:gridCol w="1857375"/>
                <a:gridCol w="1132840"/>
                <a:gridCol w="1857375"/>
                <a:gridCol w="1374140"/>
              </a:tblGrid>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opcode</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ALUOp</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Operation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funct</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function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control</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2918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load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store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beq</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branch equal</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R-type</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9185">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101010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0111</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533400" y="304800"/>
            <a:ext cx="9753600" cy="422275"/>
          </a:xfrm>
        </p:spPr>
        <p:txBody>
          <a:bodyPr>
            <a:normAutofit fontScale="90000"/>
          </a:bodyPr>
          <a:lstStyle/>
          <a:p>
            <a:r>
              <a:rPr lang="en-US" dirty="0"/>
              <a:t>R-type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2260"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992261"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992262"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992263"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992264"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992265"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992266"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992267"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68"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992269"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0"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992271"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99227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227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227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27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27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2277"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992278"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2280"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81"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992282"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3" name="Line 27"/>
          <p:cNvSpPr>
            <a:spLocks noChangeShapeType="1"/>
          </p:cNvSpPr>
          <p:nvPr/>
        </p:nvSpPr>
        <p:spPr bwMode="auto">
          <a:xfrm>
            <a:off x="4176713" y="4648200"/>
            <a:ext cx="471487" cy="0"/>
          </a:xfrm>
          <a:prstGeom prst="line">
            <a:avLst/>
          </a:prstGeom>
          <a:noFill/>
          <a:ln w="19050">
            <a:solidFill>
              <a:schemeClr val="accent2"/>
            </a:solidFill>
            <a:round/>
            <a:tailEnd type="triangle" w="med" len="med"/>
          </a:ln>
          <a:effectLst/>
        </p:spPr>
        <p:txBody>
          <a:bodyPr/>
          <a:lstStyle/>
          <a:p>
            <a:endParaRPr lang="en-US"/>
          </a:p>
        </p:txBody>
      </p:sp>
      <p:sp>
        <p:nvSpPr>
          <p:cNvPr id="992284" name="Line 28"/>
          <p:cNvSpPr>
            <a:spLocks noChangeShapeType="1"/>
          </p:cNvSpPr>
          <p:nvPr/>
        </p:nvSpPr>
        <p:spPr bwMode="auto">
          <a:xfrm>
            <a:off x="9906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285"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6"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992287"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992288" name="Line 32"/>
          <p:cNvSpPr>
            <a:spLocks noChangeShapeType="1"/>
          </p:cNvSpPr>
          <p:nvPr/>
        </p:nvSpPr>
        <p:spPr bwMode="auto">
          <a:xfrm>
            <a:off x="8001000" y="5715000"/>
            <a:ext cx="1930400" cy="0"/>
          </a:xfrm>
          <a:prstGeom prst="line">
            <a:avLst/>
          </a:prstGeom>
          <a:noFill/>
          <a:ln w="28575">
            <a:solidFill>
              <a:schemeClr val="accent2"/>
            </a:solidFill>
            <a:round/>
          </a:ln>
          <a:effectLst/>
        </p:spPr>
        <p:txBody>
          <a:bodyPr/>
          <a:lstStyle/>
          <a:p>
            <a:endParaRPr lang="en-US"/>
          </a:p>
        </p:txBody>
      </p:sp>
      <p:sp>
        <p:nvSpPr>
          <p:cNvPr id="992289"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99229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291" name="Text Box 35"/>
          <p:cNvSpPr txBox="1">
            <a:spLocks noChangeArrowheads="1"/>
          </p:cNvSpPr>
          <p:nvPr/>
        </p:nvSpPr>
        <p:spPr bwMode="auto">
          <a:xfrm>
            <a:off x="4953000" y="3581400"/>
            <a:ext cx="1036638" cy="460375"/>
          </a:xfrm>
          <a:prstGeom prst="rect">
            <a:avLst/>
          </a:prstGeom>
          <a:noFill/>
          <a:ln w="12700">
            <a:noFill/>
            <a:miter lim="800000"/>
          </a:ln>
          <a:effectLst/>
        </p:spPr>
        <p:txBody>
          <a:bodyPr>
            <a:spAutoFit/>
          </a:bodyPr>
          <a:lstStyle/>
          <a:p>
            <a:r>
              <a:rPr lang="en-US" sz="1200">
                <a:solidFill>
                  <a:schemeClr val="tx1"/>
                </a:solidFill>
              </a:rPr>
              <a:t>Read Addr 1</a:t>
            </a:r>
            <a:endParaRPr lang="en-US" sz="1200">
              <a:solidFill>
                <a:schemeClr val="tx1"/>
              </a:solidFill>
            </a:endParaRPr>
          </a:p>
        </p:txBody>
      </p:sp>
      <p:sp>
        <p:nvSpPr>
          <p:cNvPr id="99229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229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229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229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229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229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99229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229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230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230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230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230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230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230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2306"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99230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230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230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231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231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31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231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31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231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231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231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231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2319"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99232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232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232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232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2324" name="Line 68"/>
          <p:cNvSpPr>
            <a:spLocks noChangeShapeType="1"/>
          </p:cNvSpPr>
          <p:nvPr/>
        </p:nvSpPr>
        <p:spPr bwMode="auto">
          <a:xfrm>
            <a:off x="4162425" y="5562600"/>
            <a:ext cx="1019175" cy="0"/>
          </a:xfrm>
          <a:prstGeom prst="line">
            <a:avLst/>
          </a:prstGeom>
          <a:noFill/>
          <a:ln w="28575">
            <a:solidFill>
              <a:schemeClr val="accent2"/>
            </a:solidFill>
            <a:round/>
          </a:ln>
          <a:effectLst/>
        </p:spPr>
        <p:txBody>
          <a:bodyPr/>
          <a:lstStyle/>
          <a:p>
            <a:endParaRPr lang="en-US"/>
          </a:p>
        </p:txBody>
      </p:sp>
      <p:sp>
        <p:nvSpPr>
          <p:cNvPr id="99232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232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232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232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232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2330" name="Line 74"/>
          <p:cNvSpPr>
            <a:spLocks noChangeShapeType="1"/>
          </p:cNvSpPr>
          <p:nvPr/>
        </p:nvSpPr>
        <p:spPr bwMode="auto">
          <a:xfrm>
            <a:off x="9906000" y="4724400"/>
            <a:ext cx="0" cy="990600"/>
          </a:xfrm>
          <a:prstGeom prst="line">
            <a:avLst/>
          </a:prstGeom>
          <a:noFill/>
          <a:ln w="28575">
            <a:solidFill>
              <a:schemeClr val="accent2"/>
            </a:solidFill>
            <a:round/>
          </a:ln>
          <a:effectLst/>
        </p:spPr>
        <p:txBody>
          <a:bodyPr/>
          <a:lstStyle/>
          <a:p>
            <a:endParaRPr lang="en-US"/>
          </a:p>
        </p:txBody>
      </p:sp>
      <p:sp>
        <p:nvSpPr>
          <p:cNvPr id="99233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2332"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99233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4"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99233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6"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337"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99233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233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234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234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234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234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4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234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234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234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234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235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235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235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235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35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5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2356"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99235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58"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992359"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992360"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99236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236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236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236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65"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99236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236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236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236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237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237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2372" name="Line 116"/>
          <p:cNvSpPr>
            <a:spLocks noChangeShapeType="1"/>
          </p:cNvSpPr>
          <p:nvPr/>
        </p:nvSpPr>
        <p:spPr bwMode="auto">
          <a:xfrm>
            <a:off x="5181600" y="6172200"/>
            <a:ext cx="1905000" cy="0"/>
          </a:xfrm>
          <a:prstGeom prst="line">
            <a:avLst/>
          </a:prstGeom>
          <a:noFill/>
          <a:ln w="19050">
            <a:solidFill>
              <a:schemeClr val="accent2"/>
            </a:solidFill>
            <a:round/>
          </a:ln>
          <a:effectLst/>
        </p:spPr>
        <p:txBody>
          <a:bodyPr/>
          <a:lstStyle/>
          <a:p>
            <a:endParaRPr lang="en-US"/>
          </a:p>
        </p:txBody>
      </p:sp>
      <p:sp>
        <p:nvSpPr>
          <p:cNvPr id="992373" name="Line 117"/>
          <p:cNvSpPr>
            <a:spLocks noChangeShapeType="1"/>
          </p:cNvSpPr>
          <p:nvPr/>
        </p:nvSpPr>
        <p:spPr bwMode="auto">
          <a:xfrm>
            <a:off x="7072313" y="5486400"/>
            <a:ext cx="228600" cy="0"/>
          </a:xfrm>
          <a:prstGeom prst="line">
            <a:avLst/>
          </a:prstGeom>
          <a:noFill/>
          <a:ln w="19050">
            <a:solidFill>
              <a:schemeClr val="accent2"/>
            </a:solidFill>
            <a:round/>
            <a:tailEnd type="triangle" w="med" len="med"/>
          </a:ln>
          <a:effectLst/>
        </p:spPr>
        <p:txBody>
          <a:bodyPr/>
          <a:lstStyle/>
          <a:p>
            <a:endParaRPr lang="en-US"/>
          </a:p>
        </p:txBody>
      </p:sp>
      <p:sp>
        <p:nvSpPr>
          <p:cNvPr id="99237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8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238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238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238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2386" name="Rectangle 130"/>
          <p:cNvSpPr>
            <a:spLocks noChangeArrowheads="1"/>
          </p:cNvSpPr>
          <p:nvPr/>
        </p:nvSpPr>
        <p:spPr bwMode="auto">
          <a:xfrm>
            <a:off x="4191000" y="3505200"/>
            <a:ext cx="776288"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2387" name="Rectangle 131"/>
          <p:cNvSpPr>
            <a:spLocks noChangeArrowheads="1"/>
          </p:cNvSpPr>
          <p:nvPr/>
        </p:nvSpPr>
        <p:spPr bwMode="auto">
          <a:xfrm>
            <a:off x="4176713" y="3886200"/>
            <a:ext cx="852487"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238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2389"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992390"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99239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239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239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2394"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992395"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99239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239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239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239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240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240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240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240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240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240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240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240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240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240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241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241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241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2413" name="Line 157"/>
          <p:cNvSpPr>
            <a:spLocks noChangeShapeType="1"/>
          </p:cNvSpPr>
          <p:nvPr/>
        </p:nvSpPr>
        <p:spPr bwMode="auto">
          <a:xfrm>
            <a:off x="5181600" y="5562600"/>
            <a:ext cx="0" cy="609600"/>
          </a:xfrm>
          <a:prstGeom prst="line">
            <a:avLst/>
          </a:prstGeom>
          <a:noFill/>
          <a:ln w="12700">
            <a:solidFill>
              <a:schemeClr val="accent2"/>
            </a:solidFill>
            <a:round/>
          </a:ln>
          <a:effectLst/>
        </p:spPr>
        <p:txBody>
          <a:bodyPr/>
          <a:lstStyle/>
          <a:p>
            <a:endParaRPr lang="en-US"/>
          </a:p>
        </p:txBody>
      </p:sp>
      <p:sp>
        <p:nvSpPr>
          <p:cNvPr id="992414" name="Line 158"/>
          <p:cNvSpPr>
            <a:spLocks noChangeShapeType="1"/>
          </p:cNvSpPr>
          <p:nvPr/>
        </p:nvSpPr>
        <p:spPr bwMode="auto">
          <a:xfrm>
            <a:off x="7086600" y="5486400"/>
            <a:ext cx="0" cy="685800"/>
          </a:xfrm>
          <a:prstGeom prst="line">
            <a:avLst/>
          </a:prstGeom>
          <a:noFill/>
          <a:ln w="12700">
            <a:solidFill>
              <a:schemeClr val="accent2"/>
            </a:solidFill>
            <a:round/>
          </a:ln>
          <a:effectLst/>
        </p:spPr>
        <p:txBody>
          <a:bodyPr/>
          <a:lstStyle/>
          <a:p>
            <a:endParaRPr lang="en-US"/>
          </a:p>
        </p:txBody>
      </p:sp>
      <p:sp>
        <p:nvSpPr>
          <p:cNvPr id="99241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241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2417"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992418"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99241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2420" name="Line 164"/>
          <p:cNvSpPr>
            <a:spLocks noChangeShapeType="1"/>
          </p:cNvSpPr>
          <p:nvPr/>
        </p:nvSpPr>
        <p:spPr bwMode="auto">
          <a:xfrm>
            <a:off x="8001000" y="4343400"/>
            <a:ext cx="0" cy="1371600"/>
          </a:xfrm>
          <a:prstGeom prst="line">
            <a:avLst/>
          </a:prstGeom>
          <a:noFill/>
          <a:ln w="28575">
            <a:solidFill>
              <a:schemeClr val="accent2"/>
            </a:solidFill>
            <a:round/>
          </a:ln>
          <a:effectLst/>
        </p:spPr>
        <p:txBody>
          <a:bodyPr/>
          <a:lstStyle/>
          <a:p>
            <a:endParaRPr lang="en-US"/>
          </a:p>
        </p:txBody>
      </p:sp>
      <p:sp>
        <p:nvSpPr>
          <p:cNvPr id="99242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2422"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992423" name="Oval 167"/>
          <p:cNvSpPr>
            <a:spLocks noChangeArrowheads="1"/>
          </p:cNvSpPr>
          <p:nvPr/>
        </p:nvSpPr>
        <p:spPr bwMode="auto">
          <a:xfrm>
            <a:off x="10058400" y="4495800"/>
            <a:ext cx="304800" cy="381000"/>
          </a:xfrm>
          <a:prstGeom prst="ellipse">
            <a:avLst/>
          </a:prstGeom>
          <a:noFill/>
          <a:ln w="28575">
            <a:solidFill>
              <a:schemeClr val="accent1"/>
            </a:solidFill>
            <a:round/>
          </a:ln>
          <a:effectLst/>
        </p:spPr>
        <p:txBody>
          <a:bodyPr wrap="none" anchor="ctr"/>
          <a:lstStyle/>
          <a:p>
            <a:endParaRPr lang="en-US"/>
          </a:p>
        </p:txBody>
      </p:sp>
      <p:sp>
        <p:nvSpPr>
          <p:cNvPr id="992424" name="Oval 168"/>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992425" name="Oval 169"/>
          <p:cNvSpPr>
            <a:spLocks noChangeArrowheads="1"/>
          </p:cNvSpPr>
          <p:nvPr/>
        </p:nvSpPr>
        <p:spPr bwMode="auto">
          <a:xfrm>
            <a:off x="4572000" y="4419600"/>
            <a:ext cx="304800" cy="381000"/>
          </a:xfrm>
          <a:prstGeom prst="ellipse">
            <a:avLst/>
          </a:prstGeom>
          <a:noFill/>
          <a:ln w="28575">
            <a:solidFill>
              <a:schemeClr val="accent1"/>
            </a:solidFill>
            <a:round/>
          </a:ln>
          <a:effectLst/>
        </p:spPr>
        <p:txBody>
          <a:bodyPr wrap="none" anchor="ctr"/>
          <a:lstStyle/>
          <a:p>
            <a:endParaRPr lang="en-US"/>
          </a:p>
        </p:txBody>
      </p:sp>
      <p:sp>
        <p:nvSpPr>
          <p:cNvPr id="992426" name="Oval 170"/>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992427" name="Oval 171"/>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992428" name="Line 172"/>
          <p:cNvSpPr>
            <a:spLocks noChangeShapeType="1"/>
          </p:cNvSpPr>
          <p:nvPr/>
        </p:nvSpPr>
        <p:spPr bwMode="auto">
          <a:xfrm>
            <a:off x="5181600" y="5562600"/>
            <a:ext cx="533400" cy="0"/>
          </a:xfrm>
          <a:prstGeom prst="line">
            <a:avLst/>
          </a:prstGeom>
          <a:noFill/>
          <a:ln w="28575">
            <a:solidFill>
              <a:schemeClr val="tx1"/>
            </a:solidFill>
            <a:round/>
          </a:ln>
          <a:effectLst/>
        </p:spPr>
        <p:txBody>
          <a:bodyPr/>
          <a:lstStyle/>
          <a:p>
            <a:endParaRPr lang="en-US"/>
          </a:p>
        </p:txBody>
      </p:sp>
      <p:sp>
        <p:nvSpPr>
          <p:cNvPr id="992429" name="Oval 173"/>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04800"/>
            <a:ext cx="11073765" cy="426085"/>
          </a:xfrm>
        </p:spPr>
        <p:txBody>
          <a:bodyPr>
            <a:normAutofit fontScale="90000"/>
          </a:bodyPr>
          <a:lstStyle/>
          <a:p>
            <a:r>
              <a:rPr lang="en-US" dirty="0" smtClean="0"/>
              <a:t>R-type Instruction Data/Control Flow (alt.)</a:t>
            </a:r>
            <a:endParaRPr lang="en-US" dirty="0"/>
          </a:p>
        </p:txBody>
      </p:sp>
      <p:pic>
        <p:nvPicPr>
          <p:cNvPr id="4" name="Picture 6" descr="f04-19-P374493"/>
          <p:cNvPicPr>
            <a:picLocks noChangeAspect="1" noChangeArrowheads="1"/>
          </p:cNvPicPr>
          <p:nvPr/>
        </p:nvPicPr>
        <p:blipFill>
          <a:blip r:embed="rId1" cstate="print"/>
          <a:srcRect/>
          <a:stretch>
            <a:fillRect/>
          </a:stretch>
        </p:blipFill>
        <p:spPr bwMode="auto">
          <a:xfrm>
            <a:off x="2173649" y="779055"/>
            <a:ext cx="7512065" cy="583756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400685" y="304800"/>
            <a:ext cx="12051665" cy="422275"/>
          </a:xfrm>
        </p:spPr>
        <p:txBody>
          <a:bodyPr>
            <a:normAutofit fontScale="90000"/>
          </a:bodyPr>
          <a:lstStyle/>
          <a:p>
            <a:r>
              <a:rPr lang="en-US"/>
              <a:t>Load Word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86238"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[25-21]</a:t>
            </a:r>
            <a:endParaRPr lang="en-US" sz="1200" dirty="0">
              <a:solidFill>
                <a:schemeClr val="tx1"/>
              </a:solidFill>
            </a:endParaRPr>
          </a:p>
        </p:txBody>
      </p:sp>
      <p:sp>
        <p:nvSpPr>
          <p:cNvPr id="998531" name="Rectangle 131"/>
          <p:cNvSpPr>
            <a:spLocks noChangeArrowheads="1"/>
          </p:cNvSpPr>
          <p:nvPr/>
        </p:nvSpPr>
        <p:spPr bwMode="auto">
          <a:xfrm>
            <a:off x="4186238"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33985" y="311150"/>
            <a:ext cx="11358880" cy="422275"/>
          </a:xfrm>
        </p:spPr>
        <p:txBody>
          <a:bodyPr>
            <a:normAutofit fontScale="90000"/>
          </a:bodyPr>
          <a:lstStyle/>
          <a:p>
            <a:r>
              <a:rPr lang="en-US" dirty="0"/>
              <a:t>Load 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a:off x="4495800" y="4114800"/>
            <a:ext cx="533400" cy="0"/>
          </a:xfrm>
          <a:prstGeom prst="line">
            <a:avLst/>
          </a:prstGeom>
          <a:noFill/>
          <a:ln w="19050">
            <a:solidFill>
              <a:schemeClr val="tx1"/>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accent2"/>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accent2"/>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5" name="Oval 167"/>
          <p:cNvSpPr>
            <a:spLocks noChangeArrowheads="1"/>
          </p:cNvSpPr>
          <p:nvPr/>
        </p:nvSpPr>
        <p:spPr bwMode="auto">
          <a:xfrm>
            <a:off x="45720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7" name="Oval 169"/>
          <p:cNvSpPr>
            <a:spLocks noChangeArrowheads="1"/>
          </p:cNvSpPr>
          <p:nvPr/>
        </p:nvSpPr>
        <p:spPr bwMode="auto">
          <a:xfrm>
            <a:off x="100584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19" name="Line 171"/>
          <p:cNvSpPr>
            <a:spLocks noChangeShapeType="1"/>
          </p:cNvSpPr>
          <p:nvPr/>
        </p:nvSpPr>
        <p:spPr bwMode="auto">
          <a:xfrm>
            <a:off x="4191000" y="4114800"/>
            <a:ext cx="304800" cy="0"/>
          </a:xfrm>
          <a:prstGeom prst="line">
            <a:avLst/>
          </a:prstGeom>
          <a:noFill/>
          <a:ln w="19050">
            <a:solidFill>
              <a:schemeClr val="accent2"/>
            </a:solidFill>
            <a:round/>
          </a:ln>
          <a:effectLst/>
        </p:spPr>
        <p:txBody>
          <a:bodyPr/>
          <a:lstStyle/>
          <a:p>
            <a:endParaRPr lang="en-US"/>
          </a:p>
        </p:txBody>
      </p:sp>
      <p:sp>
        <p:nvSpPr>
          <p:cNvPr id="1000620" name="Oval 172"/>
          <p:cNvSpPr>
            <a:spLocks noChangeArrowheads="1"/>
          </p:cNvSpPr>
          <p:nvPr/>
        </p:nvSpPr>
        <p:spPr bwMode="auto">
          <a:xfrm>
            <a:off x="8915400" y="4876800"/>
            <a:ext cx="304800" cy="381000"/>
          </a:xfrm>
          <a:prstGeom prst="ellipse">
            <a:avLst/>
          </a:prstGeom>
          <a:noFill/>
          <a:ln w="28575">
            <a:solidFill>
              <a:schemeClr val="accent1"/>
            </a:solidFill>
            <a:round/>
          </a:ln>
          <a:effectLst/>
        </p:spPr>
        <p:txBody>
          <a:bodyPr wrap="none" anchor="ctr"/>
          <a:lstStyle/>
          <a:p>
            <a:endParaRPr lang="en-US"/>
          </a:p>
        </p:txBody>
      </p:sp>
      <p:sp>
        <p:nvSpPr>
          <p:cNvPr id="1000621" name="Oval 173"/>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46280" cy="1325880"/>
          </a:xfrm>
        </p:spPr>
        <p:txBody>
          <a:bodyPr>
            <a:normAutofit fontScale="90000"/>
          </a:bodyPr>
          <a:lstStyle/>
          <a:p>
            <a:r>
              <a:rPr lang="en-US" dirty="0" smtClean="0"/>
              <a:t>Load Word Instruction Data/Control Flow (alt.)</a:t>
            </a:r>
            <a:endParaRPr lang="en-US" dirty="0"/>
          </a:p>
        </p:txBody>
      </p:sp>
      <p:pic>
        <p:nvPicPr>
          <p:cNvPr id="4" name="Picture 6" descr="f04-20-P374493"/>
          <p:cNvPicPr>
            <a:picLocks noChangeAspect="1" noChangeArrowheads="1"/>
          </p:cNvPicPr>
          <p:nvPr/>
        </p:nvPicPr>
        <p:blipFill>
          <a:blip r:embed="rId1" cstate="print"/>
          <a:srcRect/>
          <a:stretch>
            <a:fillRect/>
          </a:stretch>
        </p:blipFill>
        <p:spPr bwMode="auto">
          <a:xfrm>
            <a:off x="2223071" y="817461"/>
            <a:ext cx="7462642" cy="5799154"/>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190500" y="304800"/>
            <a:ext cx="114427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8531"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71450" y="304800"/>
            <a:ext cx="115951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flipV="1">
            <a:off x="4214155" y="4120290"/>
            <a:ext cx="806505" cy="0"/>
          </a:xfrm>
          <a:prstGeom prst="line">
            <a:avLst/>
          </a:prstGeom>
          <a:noFill/>
          <a:ln w="19050">
            <a:solidFill>
              <a:schemeClr val="accent2"/>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accent2"/>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accent2"/>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accent2"/>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70075"/>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20" name="Oval 172"/>
          <p:cNvSpPr>
            <a:spLocks noChangeArrowheads="1"/>
          </p:cNvSpPr>
          <p:nvPr/>
        </p:nvSpPr>
        <p:spPr bwMode="auto">
          <a:xfrm>
            <a:off x="8915400" y="3390595"/>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a:xfrm>
            <a:off x="2209800" y="304800"/>
            <a:ext cx="8077200" cy="422275"/>
          </a:xfrm>
        </p:spPr>
        <p:txBody>
          <a:bodyPr>
            <a:normAutofit fontScale="90000"/>
          </a:bodyPr>
          <a:lstStyle/>
          <a:p>
            <a:r>
              <a:rPr lang="en-US"/>
              <a:t>Branch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1002500"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01"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02"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03"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04"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05"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06"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07"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08"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1002509"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0"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1002511"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100251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251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251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1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1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2517"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1002518"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2520"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21"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1002522"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1002523"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2524"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25"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1002526"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1002527"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2528"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2529"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253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31"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253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253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253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253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253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253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0253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253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254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254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254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254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254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254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2546"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254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4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4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255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255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5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255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5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255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255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255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255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2559"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256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256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100256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100256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2564"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100256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256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256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256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256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2570"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257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2572"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257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4"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257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6"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77"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257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257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258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258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258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258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8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258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8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8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8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9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9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9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9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9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9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2596"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100259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98"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1002599"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1002600"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100260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260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260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60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605"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260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260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260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260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261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261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2612"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2613"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261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2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262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262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262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2626"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2627"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262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2629"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1002630"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100263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100263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263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2634"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1002635"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100263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263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263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263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264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264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264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264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264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264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264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264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264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264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265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265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265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2653"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2654"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265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265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2657"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1002658"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265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2660"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266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2662"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311150" y="304800"/>
            <a:ext cx="9975850" cy="422275"/>
          </a:xfrm>
        </p:spPr>
        <p:txBody>
          <a:bodyPr>
            <a:normAutofit fontScale="90000"/>
          </a:bodyPr>
          <a:lstStyle/>
          <a:p>
            <a:r>
              <a:rPr lang="en-US" dirty="0"/>
              <a:t>Branch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4548"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549"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550"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551"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552"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553"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554"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555"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56"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4557"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58"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4559"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4560"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4561"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4562"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563"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564"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4565"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4566"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67"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4568"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69"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4570"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1"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4572"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573"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4"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4575"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1004576"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4577"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4578"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579"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4580"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4581"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4582"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4583"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4584"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4585"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4586"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4587"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4588"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4589"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4590"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4591"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4592"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4593"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4594"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4595"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4596"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4597"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4598"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4599"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600"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4601"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602"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4603"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4604"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4605"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4606"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4607"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4608"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4609"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4610"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4611"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4612"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4613"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4614"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4615"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4616"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4617"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4618"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4619"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4620"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4621"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22"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4623"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24"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4625"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4626"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4627"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4628"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4629" name="Oval 85"/>
          <p:cNvSpPr>
            <a:spLocks noChangeArrowheads="1"/>
          </p:cNvSpPr>
          <p:nvPr/>
        </p:nvSpPr>
        <p:spPr bwMode="auto">
          <a:xfrm>
            <a:off x="6934200" y="1600200"/>
            <a:ext cx="457200" cy="533400"/>
          </a:xfrm>
          <a:prstGeom prst="ellipse">
            <a:avLst/>
          </a:prstGeom>
          <a:noFill/>
          <a:ln w="12700">
            <a:solidFill>
              <a:schemeClr val="accent2"/>
            </a:solidFill>
            <a:round/>
          </a:ln>
          <a:effectLst/>
        </p:spPr>
        <p:txBody>
          <a:bodyPr wrap="none" anchor="ctr"/>
          <a:lstStyle/>
          <a:p>
            <a:endParaRPr lang="en-US"/>
          </a:p>
        </p:txBody>
      </p:sp>
      <p:sp>
        <p:nvSpPr>
          <p:cNvPr id="1004630"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4631" name="Line 87"/>
          <p:cNvSpPr>
            <a:spLocks noChangeShapeType="1"/>
          </p:cNvSpPr>
          <p:nvPr/>
        </p:nvSpPr>
        <p:spPr bwMode="auto">
          <a:xfrm>
            <a:off x="6705600"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32" name="Line 88"/>
          <p:cNvSpPr>
            <a:spLocks noChangeShapeType="1"/>
          </p:cNvSpPr>
          <p:nvPr/>
        </p:nvSpPr>
        <p:spPr bwMode="auto">
          <a:xfrm>
            <a:off x="6705600" y="1447800"/>
            <a:ext cx="928688" cy="0"/>
          </a:xfrm>
          <a:prstGeom prst="line">
            <a:avLst/>
          </a:prstGeom>
          <a:noFill/>
          <a:ln w="28575">
            <a:solidFill>
              <a:schemeClr val="accent2"/>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4634" name="Line 90"/>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635" name="Line 91"/>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636" name="Line 92"/>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637" name="Line 93"/>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638" name="Line 94"/>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639" name="Line 95"/>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640" name="Line 96"/>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641"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642" name="Line 98"/>
          <p:cNvSpPr>
            <a:spLocks noChangeShapeType="1"/>
          </p:cNvSpPr>
          <p:nvPr/>
        </p:nvSpPr>
        <p:spPr bwMode="auto">
          <a:xfrm>
            <a:off x="7377113"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3" name="Line 99"/>
          <p:cNvSpPr>
            <a:spLocks noChangeShapeType="1"/>
          </p:cNvSpPr>
          <p:nvPr/>
        </p:nvSpPr>
        <p:spPr bwMode="auto">
          <a:xfrm>
            <a:off x="8001000" y="16002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4"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4645"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46"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4647"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4648"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4649"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4650"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4651"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652"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53"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4654"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4655"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4656"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4657"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4658"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4659"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4660"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4661"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4662"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3"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4"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5"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6"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7"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8"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9"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70"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4671"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4672"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4673"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4674"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4675"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4676"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4677"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4678"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4679"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4680"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4681"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4682"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4683"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4684"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4685"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4686"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4687"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4688"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4689"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4690"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4691"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4692"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4693"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4694"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4695"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4696"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4697"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4698"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4699"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4700"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4701"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4702"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4703"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4704"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4705"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4706"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4707"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4708"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4709" name="Line 165"/>
          <p:cNvSpPr>
            <a:spLocks noChangeShapeType="1"/>
          </p:cNvSpPr>
          <p:nvPr/>
        </p:nvSpPr>
        <p:spPr bwMode="auto">
          <a:xfrm>
            <a:off x="6705600" y="1905000"/>
            <a:ext cx="0" cy="3048000"/>
          </a:xfrm>
          <a:prstGeom prst="line">
            <a:avLst/>
          </a:prstGeom>
          <a:noFill/>
          <a:ln w="28575">
            <a:solidFill>
              <a:schemeClr val="accent2"/>
            </a:solidFill>
            <a:round/>
          </a:ln>
          <a:effectLst/>
        </p:spPr>
        <p:txBody>
          <a:bodyPr/>
          <a:lstStyle/>
          <a:p>
            <a:endParaRPr lang="en-US"/>
          </a:p>
        </p:txBody>
      </p:sp>
      <p:sp>
        <p:nvSpPr>
          <p:cNvPr id="1004710"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4711" name="Oval 167"/>
          <p:cNvSpPr>
            <a:spLocks noChangeArrowheads="1"/>
          </p:cNvSpPr>
          <p:nvPr/>
        </p:nvSpPr>
        <p:spPr bwMode="auto">
          <a:xfrm>
            <a:off x="8153400" y="1447800"/>
            <a:ext cx="304800" cy="381000"/>
          </a:xfrm>
          <a:prstGeom prst="ellipse">
            <a:avLst/>
          </a:prstGeom>
          <a:noFill/>
          <a:ln w="28575">
            <a:solidFill>
              <a:schemeClr val="accent1"/>
            </a:solidFill>
            <a:round/>
          </a:ln>
          <a:effectLst/>
        </p:spPr>
        <p:txBody>
          <a:bodyPr wrap="none" anchor="ctr"/>
          <a:lstStyle/>
          <a:p>
            <a:endParaRPr lang="en-US"/>
          </a:p>
        </p:txBody>
      </p:sp>
      <p:sp>
        <p:nvSpPr>
          <p:cNvPr id="1004712"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4713" name="Oval 169"/>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
        <p:nvSpPr>
          <p:cNvPr id="1004714" name="Oval 170"/>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1004715" name="Oval 171"/>
          <p:cNvSpPr>
            <a:spLocks noChangeArrowheads="1"/>
          </p:cNvSpPr>
          <p:nvPr/>
        </p:nvSpPr>
        <p:spPr bwMode="auto">
          <a:xfrm>
            <a:off x="7467600" y="3810000"/>
            <a:ext cx="3810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5"/>
            <a:ext cx="10515600" cy="1325563"/>
          </a:xfrm>
        </p:spPr>
        <p:txBody>
          <a:bodyPr>
            <a:normAutofit fontScale="90000"/>
          </a:bodyPr>
          <a:lstStyle/>
          <a:p>
            <a:r>
              <a:rPr lang="en-US" dirty="0" smtClean="0"/>
              <a:t>Branch Instruction Data/Control Flow (alt.)</a:t>
            </a:r>
            <a:endParaRPr lang="en-US" dirty="0"/>
          </a:p>
        </p:txBody>
      </p:sp>
      <p:pic>
        <p:nvPicPr>
          <p:cNvPr id="5" name="Picture 6" descr="f04-21-P374493"/>
          <p:cNvPicPr>
            <a:picLocks noChangeAspect="1" noChangeArrowheads="1"/>
          </p:cNvPicPr>
          <p:nvPr/>
        </p:nvPicPr>
        <p:blipFill>
          <a:blip r:embed="rId1" cstate="print"/>
          <a:srcRect/>
          <a:stretch>
            <a:fillRect/>
          </a:stretch>
        </p:blipFill>
        <p:spPr bwMode="auto">
          <a:xfrm>
            <a:off x="2101879" y="779055"/>
            <a:ext cx="7565785" cy="5879305"/>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a:xfrm>
            <a:off x="1047750" y="304800"/>
            <a:ext cx="9239250" cy="422275"/>
          </a:xfrm>
        </p:spPr>
        <p:txBody>
          <a:bodyPr>
            <a:normAutofit fontScale="90000"/>
          </a:bodyPr>
          <a:lstStyle/>
          <a:p>
            <a:r>
              <a:rPr lang="en-US"/>
              <a:t>Adding the Jump Operation </a:t>
            </a:r>
            <a:endParaRPr lang="en-US"/>
          </a:p>
        </p:txBody>
      </p:sp>
      <p:grpSp>
        <p:nvGrpSpPr>
          <p:cNvPr id="2" name="Group 3"/>
          <p:cNvGrpSpPr/>
          <p:nvPr/>
        </p:nvGrpSpPr>
        <p:grpSpPr bwMode="auto">
          <a:xfrm>
            <a:off x="3276600" y="1066800"/>
            <a:ext cx="381000" cy="990600"/>
            <a:chOff x="1392" y="2880"/>
            <a:chExt cx="288" cy="480"/>
          </a:xfrm>
        </p:grpSpPr>
        <p:sp>
          <p:nvSpPr>
            <p:cNvPr id="1013764"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13765"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13766"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13767"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13768"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13769"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13770"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13771" name="Rectangle 11"/>
          <p:cNvSpPr>
            <a:spLocks noChangeArrowheads="1"/>
          </p:cNvSpPr>
          <p:nvPr/>
        </p:nvSpPr>
        <p:spPr bwMode="auto">
          <a:xfrm>
            <a:off x="2576513" y="3733800"/>
            <a:ext cx="1447800" cy="1447800"/>
          </a:xfrm>
          <a:prstGeom prst="rect">
            <a:avLst/>
          </a:prstGeom>
          <a:noFill/>
          <a:ln w="12700">
            <a:solidFill>
              <a:schemeClr val="accent2"/>
            </a:solidFill>
            <a:miter lim="800000"/>
          </a:ln>
          <a:effectLst/>
        </p:spPr>
        <p:txBody>
          <a:bodyPr wrap="none" anchor="ctr"/>
          <a:lstStyle/>
          <a:p>
            <a:endParaRPr lang="en-US"/>
          </a:p>
        </p:txBody>
      </p:sp>
      <p:sp>
        <p:nvSpPr>
          <p:cNvPr id="1013772" name="Rectangle 12"/>
          <p:cNvSpPr>
            <a:spLocks noChangeArrowheads="1"/>
          </p:cNvSpPr>
          <p:nvPr/>
        </p:nvSpPr>
        <p:spPr bwMode="auto">
          <a:xfrm>
            <a:off x="2043113" y="4114800"/>
            <a:ext cx="228600" cy="838200"/>
          </a:xfrm>
          <a:prstGeom prst="rect">
            <a:avLst/>
          </a:prstGeom>
          <a:noFill/>
          <a:ln w="12700">
            <a:solidFill>
              <a:schemeClr val="accent2"/>
            </a:solidFill>
            <a:miter lim="800000"/>
          </a:ln>
          <a:effectLst/>
        </p:spPr>
        <p:txBody>
          <a:bodyPr wrap="none" anchor="ctr"/>
          <a:lstStyle/>
          <a:p>
            <a:endParaRPr lang="en-US"/>
          </a:p>
        </p:txBody>
      </p:sp>
      <p:sp>
        <p:nvSpPr>
          <p:cNvPr id="1013773" name="Line 13"/>
          <p:cNvSpPr>
            <a:spLocks noChangeShapeType="1"/>
          </p:cNvSpPr>
          <p:nvPr/>
        </p:nvSpPr>
        <p:spPr bwMode="auto">
          <a:xfrm>
            <a:off x="22717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74" name="Line 14"/>
          <p:cNvSpPr>
            <a:spLocks noChangeShapeType="1"/>
          </p:cNvSpPr>
          <p:nvPr/>
        </p:nvSpPr>
        <p:spPr bwMode="auto">
          <a:xfrm>
            <a:off x="2362200" y="1219200"/>
            <a:ext cx="914400" cy="0"/>
          </a:xfrm>
          <a:prstGeom prst="line">
            <a:avLst/>
          </a:prstGeom>
          <a:noFill/>
          <a:ln w="28575">
            <a:solidFill>
              <a:schemeClr val="accent2"/>
            </a:solidFill>
            <a:round/>
            <a:tailEnd type="triangle" w="med" len="med"/>
          </a:ln>
          <a:effectLst/>
        </p:spPr>
        <p:txBody>
          <a:bodyPr/>
          <a:lstStyle/>
          <a:p>
            <a:endParaRPr lang="en-US"/>
          </a:p>
        </p:txBody>
      </p:sp>
      <p:sp>
        <p:nvSpPr>
          <p:cNvPr id="1013775" name="Line 15"/>
          <p:cNvSpPr>
            <a:spLocks noChangeShapeType="1"/>
          </p:cNvSpPr>
          <p:nvPr/>
        </p:nvSpPr>
        <p:spPr bwMode="auto">
          <a:xfrm>
            <a:off x="2895600" y="1905000"/>
            <a:ext cx="381000" cy="0"/>
          </a:xfrm>
          <a:prstGeom prst="line">
            <a:avLst/>
          </a:prstGeom>
          <a:noFill/>
          <a:ln w="28575">
            <a:solidFill>
              <a:schemeClr val="accent2"/>
            </a:solidFill>
            <a:round/>
            <a:tailEnd type="triangle" w="med" len="med"/>
          </a:ln>
          <a:effectLst/>
        </p:spPr>
        <p:txBody>
          <a:bodyPr/>
          <a:lstStyle/>
          <a:p>
            <a:endParaRPr lang="en-US"/>
          </a:p>
        </p:txBody>
      </p:sp>
      <p:sp>
        <p:nvSpPr>
          <p:cNvPr id="1013776" name="Text Box 16"/>
          <p:cNvSpPr txBox="1">
            <a:spLocks noChangeArrowheads="1"/>
          </p:cNvSpPr>
          <p:nvPr/>
        </p:nvSpPr>
        <p:spPr bwMode="auto">
          <a:xfrm>
            <a:off x="2500313" y="42672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13777" name="Text Box 17"/>
          <p:cNvSpPr txBox="1">
            <a:spLocks noChangeArrowheads="1"/>
          </p:cNvSpPr>
          <p:nvPr/>
        </p:nvSpPr>
        <p:spPr bwMode="auto">
          <a:xfrm>
            <a:off x="3262313" y="43434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13778" name="Text Box 18"/>
          <p:cNvSpPr txBox="1">
            <a:spLocks noChangeArrowheads="1"/>
          </p:cNvSpPr>
          <p:nvPr/>
        </p:nvSpPr>
        <p:spPr bwMode="auto">
          <a:xfrm>
            <a:off x="2781141" y="38100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779" name="Text Box 19"/>
          <p:cNvSpPr txBox="1">
            <a:spLocks noChangeArrowheads="1"/>
          </p:cNvSpPr>
          <p:nvPr/>
        </p:nvSpPr>
        <p:spPr bwMode="auto">
          <a:xfrm>
            <a:off x="32766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780" name="Text Box 20"/>
          <p:cNvSpPr txBox="1">
            <a:spLocks noChangeArrowheads="1"/>
          </p:cNvSpPr>
          <p:nvPr/>
        </p:nvSpPr>
        <p:spPr bwMode="auto">
          <a:xfrm>
            <a:off x="1966913" y="43434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13781" name="Line 21"/>
          <p:cNvSpPr>
            <a:spLocks noChangeShapeType="1"/>
          </p:cNvSpPr>
          <p:nvPr/>
        </p:nvSpPr>
        <p:spPr bwMode="auto">
          <a:xfrm>
            <a:off x="1752600" y="762000"/>
            <a:ext cx="7620000" cy="0"/>
          </a:xfrm>
          <a:prstGeom prst="line">
            <a:avLst/>
          </a:prstGeom>
          <a:noFill/>
          <a:ln w="28575">
            <a:solidFill>
              <a:schemeClr val="accent2"/>
            </a:solidFill>
            <a:round/>
          </a:ln>
          <a:effectLst/>
        </p:spPr>
        <p:txBody>
          <a:bodyPr/>
          <a:lstStyle/>
          <a:p>
            <a:endParaRPr lang="en-US"/>
          </a:p>
        </p:txBody>
      </p:sp>
      <p:sp>
        <p:nvSpPr>
          <p:cNvPr id="1013782" name="Line 22"/>
          <p:cNvSpPr>
            <a:spLocks noChangeShapeType="1"/>
          </p:cNvSpPr>
          <p:nvPr/>
        </p:nvSpPr>
        <p:spPr bwMode="auto">
          <a:xfrm>
            <a:off x="17383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83" name="Text Box 23"/>
          <p:cNvSpPr txBox="1">
            <a:spLocks noChangeArrowheads="1"/>
          </p:cNvSpPr>
          <p:nvPr/>
        </p:nvSpPr>
        <p:spPr bwMode="auto">
          <a:xfrm>
            <a:off x="2667000" y="17526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13784" name="Rectangle 24"/>
          <p:cNvSpPr>
            <a:spLocks noChangeArrowheads="1"/>
          </p:cNvSpPr>
          <p:nvPr/>
        </p:nvSpPr>
        <p:spPr bwMode="auto">
          <a:xfrm>
            <a:off x="5029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785" name="Line 25"/>
          <p:cNvSpPr>
            <a:spLocks noChangeShapeType="1"/>
          </p:cNvSpPr>
          <p:nvPr/>
        </p:nvSpPr>
        <p:spPr bwMode="auto">
          <a:xfrm>
            <a:off x="4024313" y="4495800"/>
            <a:ext cx="152400" cy="0"/>
          </a:xfrm>
          <a:prstGeom prst="line">
            <a:avLst/>
          </a:prstGeom>
          <a:noFill/>
          <a:ln w="28575">
            <a:solidFill>
              <a:schemeClr val="accent2"/>
            </a:solidFill>
            <a:round/>
          </a:ln>
          <a:effectLst/>
        </p:spPr>
        <p:txBody>
          <a:bodyPr/>
          <a:lstStyle/>
          <a:p>
            <a:endParaRPr lang="en-US"/>
          </a:p>
        </p:txBody>
      </p:sp>
      <p:sp>
        <p:nvSpPr>
          <p:cNvPr id="1013786" name="Line 26"/>
          <p:cNvSpPr>
            <a:spLocks noChangeShapeType="1"/>
          </p:cNvSpPr>
          <p:nvPr/>
        </p:nvSpPr>
        <p:spPr bwMode="auto">
          <a:xfrm>
            <a:off x="4176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1013787" name="Line 27"/>
          <p:cNvSpPr>
            <a:spLocks noChangeShapeType="1"/>
          </p:cNvSpPr>
          <p:nvPr/>
        </p:nvSpPr>
        <p:spPr bwMode="auto">
          <a:xfrm>
            <a:off x="4176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1013788" name="Line 28"/>
          <p:cNvSpPr>
            <a:spLocks noChangeShapeType="1"/>
          </p:cNvSpPr>
          <p:nvPr/>
        </p:nvSpPr>
        <p:spPr bwMode="auto">
          <a:xfrm>
            <a:off x="9906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789" name="Line 29"/>
          <p:cNvSpPr>
            <a:spLocks noChangeShapeType="1"/>
          </p:cNvSpPr>
          <p:nvPr/>
        </p:nvSpPr>
        <p:spPr bwMode="auto">
          <a:xfrm>
            <a:off x="4176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1013790" name="Line 30"/>
          <p:cNvSpPr>
            <a:spLocks noChangeShapeType="1"/>
          </p:cNvSpPr>
          <p:nvPr/>
        </p:nvSpPr>
        <p:spPr bwMode="auto">
          <a:xfrm>
            <a:off x="6477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1013791" name="Line 31"/>
          <p:cNvSpPr>
            <a:spLocks noChangeShapeType="1"/>
          </p:cNvSpPr>
          <p:nvPr/>
        </p:nvSpPr>
        <p:spPr bwMode="auto">
          <a:xfrm>
            <a:off x="6629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1013792" name="Line 32"/>
          <p:cNvSpPr>
            <a:spLocks noChangeShapeType="1"/>
          </p:cNvSpPr>
          <p:nvPr/>
        </p:nvSpPr>
        <p:spPr bwMode="auto">
          <a:xfrm>
            <a:off x="8001000" y="5867400"/>
            <a:ext cx="1930400" cy="0"/>
          </a:xfrm>
          <a:prstGeom prst="line">
            <a:avLst/>
          </a:prstGeom>
          <a:noFill/>
          <a:ln w="28575">
            <a:solidFill>
              <a:schemeClr val="tx1"/>
            </a:solidFill>
            <a:round/>
          </a:ln>
          <a:effectLst/>
        </p:spPr>
        <p:txBody>
          <a:bodyPr/>
          <a:lstStyle/>
          <a:p>
            <a:endParaRPr lang="en-US"/>
          </a:p>
        </p:txBody>
      </p:sp>
      <p:sp>
        <p:nvSpPr>
          <p:cNvPr id="1013793" name="Line 33"/>
          <p:cNvSpPr>
            <a:spLocks noChangeShapeType="1"/>
          </p:cNvSpPr>
          <p:nvPr/>
        </p:nvSpPr>
        <p:spPr bwMode="auto">
          <a:xfrm>
            <a:off x="7848600" y="4495800"/>
            <a:ext cx="177800" cy="0"/>
          </a:xfrm>
          <a:prstGeom prst="line">
            <a:avLst/>
          </a:prstGeom>
          <a:noFill/>
          <a:ln w="28575">
            <a:solidFill>
              <a:schemeClr val="tx1"/>
            </a:solidFill>
            <a:round/>
          </a:ln>
          <a:effectLst/>
        </p:spPr>
        <p:txBody>
          <a:bodyPr/>
          <a:lstStyle/>
          <a:p>
            <a:endParaRPr lang="en-US"/>
          </a:p>
        </p:txBody>
      </p:sp>
      <p:sp>
        <p:nvSpPr>
          <p:cNvPr id="1013794" name="Text Box 34"/>
          <p:cNvSpPr txBox="1">
            <a:spLocks noChangeArrowheads="1"/>
          </p:cNvSpPr>
          <p:nvPr/>
        </p:nvSpPr>
        <p:spPr bwMode="auto">
          <a:xfrm>
            <a:off x="4953000" y="48768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795" name="Text Box 35"/>
          <p:cNvSpPr txBox="1">
            <a:spLocks noChangeArrowheads="1"/>
          </p:cNvSpPr>
          <p:nvPr/>
        </p:nvSpPr>
        <p:spPr bwMode="auto">
          <a:xfrm>
            <a:off x="4953000" y="37338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13796" name="Text Box 36"/>
          <p:cNvSpPr txBox="1">
            <a:spLocks noChangeArrowheads="1"/>
          </p:cNvSpPr>
          <p:nvPr/>
        </p:nvSpPr>
        <p:spPr bwMode="auto">
          <a:xfrm>
            <a:off x="4953000" y="41148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13797" name="Text Box 37"/>
          <p:cNvSpPr txBox="1">
            <a:spLocks noChangeArrowheads="1"/>
          </p:cNvSpPr>
          <p:nvPr/>
        </p:nvSpPr>
        <p:spPr bwMode="auto">
          <a:xfrm>
            <a:off x="4953000" y="44958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13798" name="Text Box 38"/>
          <p:cNvSpPr txBox="1">
            <a:spLocks noChangeArrowheads="1"/>
          </p:cNvSpPr>
          <p:nvPr/>
        </p:nvSpPr>
        <p:spPr bwMode="auto">
          <a:xfrm>
            <a:off x="5267802" y="39624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13799" name="Text Box 39"/>
          <p:cNvSpPr txBox="1">
            <a:spLocks noChangeArrowheads="1"/>
          </p:cNvSpPr>
          <p:nvPr/>
        </p:nvSpPr>
        <p:spPr bwMode="auto">
          <a:xfrm>
            <a:off x="5837873" y="38862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13800" name="Text Box 40"/>
          <p:cNvSpPr txBox="1">
            <a:spLocks noChangeArrowheads="1"/>
          </p:cNvSpPr>
          <p:nvPr/>
        </p:nvSpPr>
        <p:spPr bwMode="auto">
          <a:xfrm>
            <a:off x="5863273" y="45720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13801" name="Freeform 41"/>
          <p:cNvSpPr/>
          <p:nvPr/>
        </p:nvSpPr>
        <p:spPr bwMode="auto">
          <a:xfrm>
            <a:off x="7315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13802" name="Rectangle 42"/>
          <p:cNvSpPr>
            <a:spLocks noChangeArrowheads="1"/>
          </p:cNvSpPr>
          <p:nvPr/>
        </p:nvSpPr>
        <p:spPr bwMode="auto">
          <a:xfrm>
            <a:off x="7416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13803" name="Rectangle 43"/>
          <p:cNvSpPr>
            <a:spLocks noChangeArrowheads="1"/>
          </p:cNvSpPr>
          <p:nvPr/>
        </p:nvSpPr>
        <p:spPr bwMode="auto">
          <a:xfrm>
            <a:off x="7315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13804" name="Rectangle 44"/>
          <p:cNvSpPr>
            <a:spLocks noChangeArrowheads="1"/>
          </p:cNvSpPr>
          <p:nvPr/>
        </p:nvSpPr>
        <p:spPr bwMode="auto">
          <a:xfrm>
            <a:off x="7467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13805" name="Line 45"/>
          <p:cNvSpPr>
            <a:spLocks noChangeShapeType="1"/>
          </p:cNvSpPr>
          <p:nvPr/>
        </p:nvSpPr>
        <p:spPr bwMode="auto">
          <a:xfrm>
            <a:off x="7620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1013806" name="Line 46"/>
          <p:cNvSpPr>
            <a:spLocks noChangeShapeType="1"/>
          </p:cNvSpPr>
          <p:nvPr/>
        </p:nvSpPr>
        <p:spPr bwMode="auto">
          <a:xfrm>
            <a:off x="5715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1013807" name="Rectangle 47"/>
          <p:cNvSpPr>
            <a:spLocks noChangeArrowheads="1"/>
          </p:cNvSpPr>
          <p:nvPr/>
        </p:nvSpPr>
        <p:spPr bwMode="auto">
          <a:xfrm>
            <a:off x="5715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13808" name="Line 48"/>
          <p:cNvSpPr>
            <a:spLocks noChangeShapeType="1"/>
          </p:cNvSpPr>
          <p:nvPr/>
        </p:nvSpPr>
        <p:spPr bwMode="auto">
          <a:xfrm flipV="1">
            <a:off x="7467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1013809" name="Line 49"/>
          <p:cNvSpPr>
            <a:spLocks noChangeShapeType="1"/>
          </p:cNvSpPr>
          <p:nvPr/>
        </p:nvSpPr>
        <p:spPr bwMode="auto">
          <a:xfrm flipV="1">
            <a:off x="7772400" y="2362200"/>
            <a:ext cx="0" cy="1752600"/>
          </a:xfrm>
          <a:prstGeom prst="line">
            <a:avLst/>
          </a:prstGeom>
          <a:noFill/>
          <a:ln w="12700">
            <a:solidFill>
              <a:schemeClr val="accent1"/>
            </a:solidFill>
            <a:round/>
          </a:ln>
          <a:effectLst/>
        </p:spPr>
        <p:txBody>
          <a:bodyPr/>
          <a:lstStyle/>
          <a:p>
            <a:endParaRPr lang="en-US"/>
          </a:p>
        </p:txBody>
      </p:sp>
      <p:sp>
        <p:nvSpPr>
          <p:cNvPr id="1013810" name="Line 50"/>
          <p:cNvSpPr>
            <a:spLocks noChangeShapeType="1"/>
          </p:cNvSpPr>
          <p:nvPr/>
        </p:nvSpPr>
        <p:spPr bwMode="auto">
          <a:xfrm>
            <a:off x="10515600" y="4648200"/>
            <a:ext cx="0" cy="1981200"/>
          </a:xfrm>
          <a:prstGeom prst="line">
            <a:avLst/>
          </a:prstGeom>
          <a:noFill/>
          <a:ln w="28575">
            <a:solidFill>
              <a:schemeClr val="tx1"/>
            </a:solidFill>
            <a:round/>
          </a:ln>
          <a:effectLst/>
        </p:spPr>
        <p:txBody>
          <a:bodyPr/>
          <a:lstStyle/>
          <a:p>
            <a:endParaRPr lang="en-US"/>
          </a:p>
        </p:txBody>
      </p:sp>
      <p:sp>
        <p:nvSpPr>
          <p:cNvPr id="1013811" name="Rectangle 51"/>
          <p:cNvSpPr>
            <a:spLocks noChangeArrowheads="1"/>
          </p:cNvSpPr>
          <p:nvPr/>
        </p:nvSpPr>
        <p:spPr bwMode="auto">
          <a:xfrm>
            <a:off x="8382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812" name="Line 52"/>
          <p:cNvSpPr>
            <a:spLocks noChangeShapeType="1"/>
          </p:cNvSpPr>
          <p:nvPr/>
        </p:nvSpPr>
        <p:spPr bwMode="auto">
          <a:xfrm>
            <a:off x="9829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1013813" name="Line 53"/>
          <p:cNvSpPr>
            <a:spLocks noChangeShapeType="1"/>
          </p:cNvSpPr>
          <p:nvPr/>
        </p:nvSpPr>
        <p:spPr bwMode="auto">
          <a:xfrm>
            <a:off x="8001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1013814" name="Line 54"/>
          <p:cNvSpPr>
            <a:spLocks noChangeShapeType="1"/>
          </p:cNvSpPr>
          <p:nvPr/>
        </p:nvSpPr>
        <p:spPr bwMode="auto">
          <a:xfrm>
            <a:off x="8153400" y="4876800"/>
            <a:ext cx="0" cy="457200"/>
          </a:xfrm>
          <a:prstGeom prst="line">
            <a:avLst/>
          </a:prstGeom>
          <a:noFill/>
          <a:ln w="28575">
            <a:solidFill>
              <a:schemeClr val="tx1"/>
            </a:solidFill>
            <a:round/>
          </a:ln>
          <a:effectLst/>
        </p:spPr>
        <p:txBody>
          <a:bodyPr/>
          <a:lstStyle/>
          <a:p>
            <a:endParaRPr lang="en-US"/>
          </a:p>
        </p:txBody>
      </p:sp>
      <p:sp>
        <p:nvSpPr>
          <p:cNvPr id="1013815" name="Text Box 55"/>
          <p:cNvSpPr txBox="1">
            <a:spLocks noChangeArrowheads="1"/>
          </p:cNvSpPr>
          <p:nvPr/>
        </p:nvSpPr>
        <p:spPr bwMode="auto">
          <a:xfrm>
            <a:off x="8270399" y="41910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816" name="Text Box 56"/>
          <p:cNvSpPr txBox="1">
            <a:spLocks noChangeArrowheads="1"/>
          </p:cNvSpPr>
          <p:nvPr/>
        </p:nvSpPr>
        <p:spPr bwMode="auto">
          <a:xfrm>
            <a:off x="8305800" y="38862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13817" name="Text Box 57"/>
          <p:cNvSpPr txBox="1">
            <a:spLocks noChangeArrowheads="1"/>
          </p:cNvSpPr>
          <p:nvPr/>
        </p:nvSpPr>
        <p:spPr bwMode="auto">
          <a:xfrm>
            <a:off x="83058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818" name="Text Box 58"/>
          <p:cNvSpPr txBox="1">
            <a:spLocks noChangeArrowheads="1"/>
          </p:cNvSpPr>
          <p:nvPr/>
        </p:nvSpPr>
        <p:spPr bwMode="auto">
          <a:xfrm>
            <a:off x="8991600" y="43434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13819" name="Line 59"/>
          <p:cNvSpPr>
            <a:spLocks noChangeShapeType="1"/>
          </p:cNvSpPr>
          <p:nvPr/>
        </p:nvSpPr>
        <p:spPr bwMode="auto">
          <a:xfrm>
            <a:off x="9067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1013820" name="Rectangle 60"/>
          <p:cNvSpPr>
            <a:spLocks noChangeArrowheads="1"/>
          </p:cNvSpPr>
          <p:nvPr/>
        </p:nvSpPr>
        <p:spPr bwMode="auto">
          <a:xfrm>
            <a:off x="8077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13821" name="Rectangle 61"/>
          <p:cNvSpPr>
            <a:spLocks noChangeArrowheads="1"/>
          </p:cNvSpPr>
          <p:nvPr/>
        </p:nvSpPr>
        <p:spPr bwMode="auto">
          <a:xfrm>
            <a:off x="9372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13822" name="Line 62"/>
          <p:cNvSpPr>
            <a:spLocks noChangeShapeType="1"/>
          </p:cNvSpPr>
          <p:nvPr/>
        </p:nvSpPr>
        <p:spPr bwMode="auto">
          <a:xfrm>
            <a:off x="9067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1013823" name="Line 63"/>
          <p:cNvSpPr>
            <a:spLocks noChangeShapeType="1"/>
          </p:cNvSpPr>
          <p:nvPr/>
        </p:nvSpPr>
        <p:spPr bwMode="auto">
          <a:xfrm>
            <a:off x="4800600" y="6629400"/>
            <a:ext cx="5715000" cy="0"/>
          </a:xfrm>
          <a:prstGeom prst="line">
            <a:avLst/>
          </a:prstGeom>
          <a:noFill/>
          <a:ln w="28575">
            <a:solidFill>
              <a:schemeClr val="tx1"/>
            </a:solidFill>
            <a:round/>
          </a:ln>
          <a:effectLst/>
        </p:spPr>
        <p:txBody>
          <a:bodyPr/>
          <a:lstStyle/>
          <a:p>
            <a:endParaRPr lang="en-US"/>
          </a:p>
        </p:txBody>
      </p:sp>
      <p:sp>
        <p:nvSpPr>
          <p:cNvPr id="1013824" name="Line 64"/>
          <p:cNvSpPr>
            <a:spLocks noChangeShapeType="1"/>
          </p:cNvSpPr>
          <p:nvPr/>
        </p:nvSpPr>
        <p:spPr bwMode="auto">
          <a:xfrm>
            <a:off x="6578600" y="5334000"/>
            <a:ext cx="1600200" cy="0"/>
          </a:xfrm>
          <a:prstGeom prst="line">
            <a:avLst/>
          </a:prstGeom>
          <a:noFill/>
          <a:ln w="28575">
            <a:solidFill>
              <a:schemeClr val="tx1"/>
            </a:solidFill>
            <a:round/>
          </a:ln>
          <a:effectLst/>
        </p:spPr>
        <p:txBody>
          <a:bodyPr/>
          <a:lstStyle/>
          <a:p>
            <a:endParaRPr lang="en-US"/>
          </a:p>
        </p:txBody>
      </p:sp>
      <p:sp>
        <p:nvSpPr>
          <p:cNvPr id="1013825" name="Line 65"/>
          <p:cNvSpPr>
            <a:spLocks noChangeShapeType="1"/>
          </p:cNvSpPr>
          <p:nvPr/>
        </p:nvSpPr>
        <p:spPr bwMode="auto">
          <a:xfrm>
            <a:off x="6335713" y="5715000"/>
            <a:ext cx="381000" cy="0"/>
          </a:xfrm>
          <a:prstGeom prst="line">
            <a:avLst/>
          </a:prstGeom>
          <a:noFill/>
          <a:ln w="28575">
            <a:solidFill>
              <a:schemeClr val="tx1"/>
            </a:solidFill>
            <a:round/>
          </a:ln>
          <a:effectLst/>
        </p:spPr>
        <p:txBody>
          <a:bodyPr/>
          <a:lstStyle/>
          <a:p>
            <a:endParaRPr lang="en-US"/>
          </a:p>
        </p:txBody>
      </p:sp>
      <p:sp>
        <p:nvSpPr>
          <p:cNvPr id="1013826" name="Oval 66"/>
          <p:cNvSpPr>
            <a:spLocks noChangeArrowheads="1"/>
          </p:cNvSpPr>
          <p:nvPr/>
        </p:nvSpPr>
        <p:spPr bwMode="auto">
          <a:xfrm>
            <a:off x="5726113" y="5334000"/>
            <a:ext cx="609600" cy="838200"/>
          </a:xfrm>
          <a:prstGeom prst="ellipse">
            <a:avLst/>
          </a:prstGeom>
          <a:noFill/>
          <a:ln w="12700">
            <a:solidFill>
              <a:schemeClr val="tx1"/>
            </a:solidFill>
            <a:round/>
          </a:ln>
          <a:effectLst/>
        </p:spPr>
        <p:txBody>
          <a:bodyPr wrap="none" anchor="ctr"/>
          <a:lstStyle/>
          <a:p>
            <a:endParaRPr lang="en-US"/>
          </a:p>
        </p:txBody>
      </p:sp>
      <p:sp>
        <p:nvSpPr>
          <p:cNvPr id="1013827" name="Rectangle 67"/>
          <p:cNvSpPr>
            <a:spLocks noChangeArrowheads="1"/>
          </p:cNvSpPr>
          <p:nvPr/>
        </p:nvSpPr>
        <p:spPr bwMode="auto">
          <a:xfrm>
            <a:off x="5776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13828" name="Line 68"/>
          <p:cNvSpPr>
            <a:spLocks noChangeShapeType="1"/>
          </p:cNvSpPr>
          <p:nvPr/>
        </p:nvSpPr>
        <p:spPr bwMode="auto">
          <a:xfrm>
            <a:off x="4162425" y="5715000"/>
            <a:ext cx="1563688" cy="0"/>
          </a:xfrm>
          <a:prstGeom prst="line">
            <a:avLst/>
          </a:prstGeom>
          <a:noFill/>
          <a:ln w="28575">
            <a:solidFill>
              <a:schemeClr val="tx1"/>
            </a:solidFill>
            <a:round/>
          </a:ln>
          <a:effectLst/>
        </p:spPr>
        <p:txBody>
          <a:bodyPr/>
          <a:lstStyle/>
          <a:p>
            <a:endParaRPr lang="en-US"/>
          </a:p>
        </p:txBody>
      </p:sp>
      <p:sp>
        <p:nvSpPr>
          <p:cNvPr id="1013829" name="Line 69"/>
          <p:cNvSpPr>
            <a:spLocks noChangeShapeType="1"/>
          </p:cNvSpPr>
          <p:nvPr/>
        </p:nvSpPr>
        <p:spPr bwMode="auto">
          <a:xfrm>
            <a:off x="5395913" y="5638800"/>
            <a:ext cx="76200" cy="152400"/>
          </a:xfrm>
          <a:prstGeom prst="line">
            <a:avLst/>
          </a:prstGeom>
          <a:noFill/>
          <a:ln w="12700">
            <a:solidFill>
              <a:schemeClr val="tx1"/>
            </a:solidFill>
            <a:round/>
          </a:ln>
          <a:effectLst/>
        </p:spPr>
        <p:txBody>
          <a:bodyPr/>
          <a:lstStyle/>
          <a:p>
            <a:endParaRPr lang="en-US"/>
          </a:p>
        </p:txBody>
      </p:sp>
      <p:sp>
        <p:nvSpPr>
          <p:cNvPr id="1013830" name="Line 70"/>
          <p:cNvSpPr>
            <a:spLocks noChangeShapeType="1"/>
          </p:cNvSpPr>
          <p:nvPr/>
        </p:nvSpPr>
        <p:spPr bwMode="auto">
          <a:xfrm>
            <a:off x="6411913" y="5638800"/>
            <a:ext cx="76200" cy="152400"/>
          </a:xfrm>
          <a:prstGeom prst="line">
            <a:avLst/>
          </a:prstGeom>
          <a:noFill/>
          <a:ln w="12700">
            <a:solidFill>
              <a:schemeClr val="tx1"/>
            </a:solidFill>
            <a:round/>
          </a:ln>
          <a:effectLst/>
        </p:spPr>
        <p:txBody>
          <a:bodyPr/>
          <a:lstStyle/>
          <a:p>
            <a:endParaRPr lang="en-US"/>
          </a:p>
        </p:txBody>
      </p:sp>
      <p:sp>
        <p:nvSpPr>
          <p:cNvPr id="1013831" name="Text Box 71"/>
          <p:cNvSpPr txBox="1">
            <a:spLocks noChangeArrowheads="1"/>
          </p:cNvSpPr>
          <p:nvPr/>
        </p:nvSpPr>
        <p:spPr bwMode="auto">
          <a:xfrm>
            <a:off x="5395913" y="57150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13832" name="Text Box 72"/>
          <p:cNvSpPr txBox="1">
            <a:spLocks noChangeArrowheads="1"/>
          </p:cNvSpPr>
          <p:nvPr/>
        </p:nvSpPr>
        <p:spPr bwMode="auto">
          <a:xfrm>
            <a:off x="6400800" y="57150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833" name="Line 73"/>
          <p:cNvSpPr>
            <a:spLocks noChangeShapeType="1"/>
          </p:cNvSpPr>
          <p:nvPr/>
        </p:nvSpPr>
        <p:spPr bwMode="auto">
          <a:xfrm>
            <a:off x="6578600" y="4724400"/>
            <a:ext cx="0" cy="609600"/>
          </a:xfrm>
          <a:prstGeom prst="line">
            <a:avLst/>
          </a:prstGeom>
          <a:noFill/>
          <a:ln w="28575">
            <a:solidFill>
              <a:schemeClr val="tx1"/>
            </a:solidFill>
            <a:round/>
          </a:ln>
          <a:effectLst/>
        </p:spPr>
        <p:txBody>
          <a:bodyPr/>
          <a:lstStyle/>
          <a:p>
            <a:endParaRPr lang="en-US"/>
          </a:p>
        </p:txBody>
      </p:sp>
      <p:sp>
        <p:nvSpPr>
          <p:cNvPr id="1013834" name="Line 74"/>
          <p:cNvSpPr>
            <a:spLocks noChangeShapeType="1"/>
          </p:cNvSpPr>
          <p:nvPr/>
        </p:nvSpPr>
        <p:spPr bwMode="auto">
          <a:xfrm>
            <a:off x="9906000" y="4876800"/>
            <a:ext cx="0" cy="990600"/>
          </a:xfrm>
          <a:prstGeom prst="line">
            <a:avLst/>
          </a:prstGeom>
          <a:noFill/>
          <a:ln w="28575">
            <a:solidFill>
              <a:schemeClr val="tx1"/>
            </a:solidFill>
            <a:round/>
          </a:ln>
          <a:effectLst/>
        </p:spPr>
        <p:txBody>
          <a:bodyPr/>
          <a:lstStyle/>
          <a:p>
            <a:endParaRPr lang="en-US"/>
          </a:p>
        </p:txBody>
      </p:sp>
      <p:sp>
        <p:nvSpPr>
          <p:cNvPr id="1013835" name="Line 75"/>
          <p:cNvSpPr>
            <a:spLocks noChangeShapeType="1"/>
          </p:cNvSpPr>
          <p:nvPr/>
        </p:nvSpPr>
        <p:spPr bwMode="auto">
          <a:xfrm>
            <a:off x="6705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1013836" name="Line 76"/>
          <p:cNvSpPr>
            <a:spLocks noChangeShapeType="1"/>
          </p:cNvSpPr>
          <p:nvPr/>
        </p:nvSpPr>
        <p:spPr bwMode="auto">
          <a:xfrm>
            <a:off x="4800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1013837" name="AutoShape 77"/>
          <p:cNvSpPr>
            <a:spLocks noChangeArrowheads="1"/>
          </p:cNvSpPr>
          <p:nvPr/>
        </p:nvSpPr>
        <p:spPr bwMode="auto">
          <a:xfrm rot="-5400000">
            <a:off x="9906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38" name="Line 78"/>
          <p:cNvSpPr>
            <a:spLocks noChangeShapeType="1"/>
          </p:cNvSpPr>
          <p:nvPr/>
        </p:nvSpPr>
        <p:spPr bwMode="auto">
          <a:xfrm>
            <a:off x="10363200" y="4648200"/>
            <a:ext cx="152400" cy="0"/>
          </a:xfrm>
          <a:prstGeom prst="line">
            <a:avLst/>
          </a:prstGeom>
          <a:noFill/>
          <a:ln w="28575">
            <a:solidFill>
              <a:schemeClr val="tx1"/>
            </a:solidFill>
            <a:round/>
          </a:ln>
          <a:effectLst/>
        </p:spPr>
        <p:txBody>
          <a:bodyPr/>
          <a:lstStyle/>
          <a:p>
            <a:endParaRPr lang="en-US"/>
          </a:p>
        </p:txBody>
      </p:sp>
      <p:sp>
        <p:nvSpPr>
          <p:cNvPr id="1013839" name="AutoShape 79"/>
          <p:cNvSpPr>
            <a:spLocks noChangeArrowheads="1"/>
          </p:cNvSpPr>
          <p:nvPr/>
        </p:nvSpPr>
        <p:spPr bwMode="auto">
          <a:xfrm rot="-5400000">
            <a:off x="6616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40" name="Line 80"/>
          <p:cNvSpPr>
            <a:spLocks noChangeShapeType="1"/>
          </p:cNvSpPr>
          <p:nvPr/>
        </p:nvSpPr>
        <p:spPr bwMode="auto">
          <a:xfrm>
            <a:off x="711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41" name="Line 81"/>
          <p:cNvSpPr>
            <a:spLocks noChangeShapeType="1"/>
          </p:cNvSpPr>
          <p:nvPr/>
        </p:nvSpPr>
        <p:spPr bwMode="auto">
          <a:xfrm>
            <a:off x="4800600" y="5029200"/>
            <a:ext cx="0" cy="1600200"/>
          </a:xfrm>
          <a:prstGeom prst="line">
            <a:avLst/>
          </a:prstGeom>
          <a:noFill/>
          <a:ln w="28575">
            <a:solidFill>
              <a:schemeClr val="tx1"/>
            </a:solidFill>
            <a:round/>
          </a:ln>
          <a:effectLst/>
        </p:spPr>
        <p:txBody>
          <a:bodyPr/>
          <a:lstStyle/>
          <a:p>
            <a:endParaRPr lang="en-US"/>
          </a:p>
        </p:txBody>
      </p:sp>
      <p:sp>
        <p:nvSpPr>
          <p:cNvPr id="1013842" name="Line 82"/>
          <p:cNvSpPr>
            <a:spLocks noChangeShapeType="1"/>
          </p:cNvSpPr>
          <p:nvPr/>
        </p:nvSpPr>
        <p:spPr bwMode="auto">
          <a:xfrm>
            <a:off x="10210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1013843" name="Rectangle 83"/>
          <p:cNvSpPr>
            <a:spLocks noChangeArrowheads="1"/>
          </p:cNvSpPr>
          <p:nvPr/>
        </p:nvSpPr>
        <p:spPr bwMode="auto">
          <a:xfrm>
            <a:off x="8686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13844" name="Rectangle 84"/>
          <p:cNvSpPr>
            <a:spLocks noChangeArrowheads="1"/>
          </p:cNvSpPr>
          <p:nvPr/>
        </p:nvSpPr>
        <p:spPr bwMode="auto">
          <a:xfrm>
            <a:off x="5867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13845" name="Oval 85"/>
          <p:cNvSpPr>
            <a:spLocks noChangeArrowheads="1"/>
          </p:cNvSpPr>
          <p:nvPr/>
        </p:nvSpPr>
        <p:spPr bwMode="auto">
          <a:xfrm>
            <a:off x="6934200" y="1752600"/>
            <a:ext cx="457200" cy="533400"/>
          </a:xfrm>
          <a:prstGeom prst="ellipse">
            <a:avLst/>
          </a:prstGeom>
          <a:noFill/>
          <a:ln w="12700">
            <a:solidFill>
              <a:schemeClr val="tx1"/>
            </a:solidFill>
            <a:round/>
          </a:ln>
          <a:effectLst/>
        </p:spPr>
        <p:txBody>
          <a:bodyPr wrap="none" anchor="ctr"/>
          <a:lstStyle/>
          <a:p>
            <a:endParaRPr lang="en-US"/>
          </a:p>
        </p:txBody>
      </p:sp>
      <p:sp>
        <p:nvSpPr>
          <p:cNvPr id="1013846" name="Rectangle 86"/>
          <p:cNvSpPr>
            <a:spLocks noChangeArrowheads="1"/>
          </p:cNvSpPr>
          <p:nvPr/>
        </p:nvSpPr>
        <p:spPr bwMode="auto">
          <a:xfrm>
            <a:off x="6934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847" name="Line 87"/>
          <p:cNvSpPr>
            <a:spLocks noChangeShapeType="1"/>
          </p:cNvSpPr>
          <p:nvPr/>
        </p:nvSpPr>
        <p:spPr bwMode="auto">
          <a:xfrm>
            <a:off x="6705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48" name="Line 88"/>
          <p:cNvSpPr>
            <a:spLocks noChangeShapeType="1"/>
          </p:cNvSpPr>
          <p:nvPr/>
        </p:nvSpPr>
        <p:spPr bwMode="auto">
          <a:xfrm>
            <a:off x="5943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295400"/>
            <a:ext cx="381000" cy="914400"/>
            <a:chOff x="1392" y="2880"/>
            <a:chExt cx="288" cy="480"/>
          </a:xfrm>
        </p:grpSpPr>
        <p:sp>
          <p:nvSpPr>
            <p:cNvPr id="101385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1385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1385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1385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1385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1385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1385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13857" name="Text Box 97"/>
          <p:cNvSpPr txBox="1">
            <a:spLocks noChangeArrowheads="1"/>
          </p:cNvSpPr>
          <p:nvPr/>
        </p:nvSpPr>
        <p:spPr bwMode="auto">
          <a:xfrm>
            <a:off x="7620000" y="16002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858" name="Line 98"/>
          <p:cNvSpPr>
            <a:spLocks noChangeShapeType="1"/>
          </p:cNvSpPr>
          <p:nvPr/>
        </p:nvSpPr>
        <p:spPr bwMode="auto">
          <a:xfrm>
            <a:off x="7377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59" name="Line 99"/>
          <p:cNvSpPr>
            <a:spLocks noChangeShapeType="1"/>
          </p:cNvSpPr>
          <p:nvPr/>
        </p:nvSpPr>
        <p:spPr bwMode="auto">
          <a:xfrm>
            <a:off x="8001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1013860" name="Line 100"/>
          <p:cNvSpPr>
            <a:spLocks noChangeShapeType="1"/>
          </p:cNvSpPr>
          <p:nvPr/>
        </p:nvSpPr>
        <p:spPr bwMode="auto">
          <a:xfrm>
            <a:off x="2362200" y="1219200"/>
            <a:ext cx="0" cy="3276600"/>
          </a:xfrm>
          <a:prstGeom prst="line">
            <a:avLst/>
          </a:prstGeom>
          <a:noFill/>
          <a:ln w="28575">
            <a:solidFill>
              <a:schemeClr val="accent2"/>
            </a:solidFill>
            <a:round/>
          </a:ln>
          <a:effectLst/>
        </p:spPr>
        <p:txBody>
          <a:bodyPr/>
          <a:lstStyle/>
          <a:p>
            <a:endParaRPr lang="en-US"/>
          </a:p>
        </p:txBody>
      </p:sp>
      <p:sp>
        <p:nvSpPr>
          <p:cNvPr id="1013861" name="AutoShape 101"/>
          <p:cNvSpPr>
            <a:spLocks noChangeArrowheads="1"/>
          </p:cNvSpPr>
          <p:nvPr/>
        </p:nvSpPr>
        <p:spPr bwMode="auto">
          <a:xfrm rot="-5400000">
            <a:off x="7924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2" name="Line 102"/>
          <p:cNvSpPr>
            <a:spLocks noChangeShapeType="1"/>
          </p:cNvSpPr>
          <p:nvPr/>
        </p:nvSpPr>
        <p:spPr bwMode="auto">
          <a:xfrm>
            <a:off x="6705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1013863" name="Line 103"/>
          <p:cNvSpPr>
            <a:spLocks noChangeShapeType="1"/>
          </p:cNvSpPr>
          <p:nvPr/>
        </p:nvSpPr>
        <p:spPr bwMode="auto">
          <a:xfrm>
            <a:off x="6705600" y="1219200"/>
            <a:ext cx="0" cy="381000"/>
          </a:xfrm>
          <a:prstGeom prst="line">
            <a:avLst/>
          </a:prstGeom>
          <a:noFill/>
          <a:ln w="28575">
            <a:solidFill>
              <a:schemeClr val="tx1"/>
            </a:solidFill>
            <a:round/>
          </a:ln>
          <a:effectLst/>
        </p:spPr>
        <p:txBody>
          <a:bodyPr/>
          <a:lstStyle/>
          <a:p>
            <a:endParaRPr lang="en-US"/>
          </a:p>
        </p:txBody>
      </p:sp>
      <p:sp>
        <p:nvSpPr>
          <p:cNvPr id="1013864" name="Line 104"/>
          <p:cNvSpPr>
            <a:spLocks noChangeShapeType="1"/>
          </p:cNvSpPr>
          <p:nvPr/>
        </p:nvSpPr>
        <p:spPr bwMode="auto">
          <a:xfrm>
            <a:off x="8458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1013865" name="Line 105"/>
          <p:cNvSpPr>
            <a:spLocks noChangeShapeType="1"/>
          </p:cNvSpPr>
          <p:nvPr/>
        </p:nvSpPr>
        <p:spPr bwMode="auto">
          <a:xfrm>
            <a:off x="8382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1013866" name="Rectangle 106"/>
          <p:cNvSpPr>
            <a:spLocks noChangeArrowheads="1"/>
          </p:cNvSpPr>
          <p:nvPr/>
        </p:nvSpPr>
        <p:spPr bwMode="auto">
          <a:xfrm>
            <a:off x="8382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13867" name="Line 107"/>
          <p:cNvSpPr>
            <a:spLocks noChangeShapeType="1"/>
          </p:cNvSpPr>
          <p:nvPr/>
        </p:nvSpPr>
        <p:spPr bwMode="auto">
          <a:xfrm>
            <a:off x="8153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68" name="AutoShape 108"/>
          <p:cNvSpPr>
            <a:spLocks noChangeArrowheads="1"/>
          </p:cNvSpPr>
          <p:nvPr/>
        </p:nvSpPr>
        <p:spPr bwMode="auto">
          <a:xfrm rot="-5400000">
            <a:off x="4457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9" name="Line 109"/>
          <p:cNvSpPr>
            <a:spLocks noChangeShapeType="1"/>
          </p:cNvSpPr>
          <p:nvPr/>
        </p:nvSpPr>
        <p:spPr bwMode="auto">
          <a:xfrm>
            <a:off x="4876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1013870" name="Line 110"/>
          <p:cNvSpPr>
            <a:spLocks noChangeShapeType="1"/>
          </p:cNvSpPr>
          <p:nvPr/>
        </p:nvSpPr>
        <p:spPr bwMode="auto">
          <a:xfrm>
            <a:off x="4481513" y="4267200"/>
            <a:ext cx="0" cy="228600"/>
          </a:xfrm>
          <a:prstGeom prst="line">
            <a:avLst/>
          </a:prstGeom>
          <a:noFill/>
          <a:ln w="19050">
            <a:solidFill>
              <a:schemeClr val="tx1"/>
            </a:solidFill>
            <a:round/>
          </a:ln>
          <a:effectLst/>
        </p:spPr>
        <p:txBody>
          <a:bodyPr/>
          <a:lstStyle/>
          <a:p>
            <a:endParaRPr lang="en-US"/>
          </a:p>
        </p:txBody>
      </p:sp>
      <p:sp>
        <p:nvSpPr>
          <p:cNvPr id="1013871" name="Line 111"/>
          <p:cNvSpPr>
            <a:spLocks noChangeShapeType="1"/>
          </p:cNvSpPr>
          <p:nvPr/>
        </p:nvSpPr>
        <p:spPr bwMode="auto">
          <a:xfrm>
            <a:off x="4481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1013872" name="Line 112"/>
          <p:cNvSpPr>
            <a:spLocks noChangeShapeType="1"/>
          </p:cNvSpPr>
          <p:nvPr/>
        </p:nvSpPr>
        <p:spPr bwMode="auto">
          <a:xfrm>
            <a:off x="4724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1013873" name="Rectangle 113"/>
          <p:cNvSpPr>
            <a:spLocks noChangeArrowheads="1"/>
          </p:cNvSpPr>
          <p:nvPr/>
        </p:nvSpPr>
        <p:spPr bwMode="auto">
          <a:xfrm>
            <a:off x="4191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13874" name="Oval 114"/>
          <p:cNvSpPr>
            <a:spLocks noChangeArrowheads="1"/>
          </p:cNvSpPr>
          <p:nvPr/>
        </p:nvSpPr>
        <p:spPr bwMode="auto">
          <a:xfrm>
            <a:off x="7315200" y="5410200"/>
            <a:ext cx="609600" cy="762000"/>
          </a:xfrm>
          <a:prstGeom prst="ellipse">
            <a:avLst/>
          </a:prstGeom>
          <a:noFill/>
          <a:ln w="12700">
            <a:solidFill>
              <a:schemeClr val="accent1"/>
            </a:solidFill>
            <a:round/>
          </a:ln>
          <a:effectLst/>
        </p:spPr>
        <p:txBody>
          <a:bodyPr wrap="none" anchor="ctr"/>
          <a:lstStyle/>
          <a:p>
            <a:endParaRPr lang="en-US"/>
          </a:p>
        </p:txBody>
      </p:sp>
      <p:sp>
        <p:nvSpPr>
          <p:cNvPr id="1013875" name="Rectangle 115"/>
          <p:cNvSpPr>
            <a:spLocks noChangeArrowheads="1"/>
          </p:cNvSpPr>
          <p:nvPr/>
        </p:nvSpPr>
        <p:spPr bwMode="auto">
          <a:xfrm>
            <a:off x="7391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13876" name="Line 116"/>
          <p:cNvSpPr>
            <a:spLocks noChangeShapeType="1"/>
          </p:cNvSpPr>
          <p:nvPr/>
        </p:nvSpPr>
        <p:spPr bwMode="auto">
          <a:xfrm>
            <a:off x="5181600" y="6324600"/>
            <a:ext cx="1905000" cy="0"/>
          </a:xfrm>
          <a:prstGeom prst="line">
            <a:avLst/>
          </a:prstGeom>
          <a:noFill/>
          <a:ln w="19050">
            <a:solidFill>
              <a:schemeClr val="tx1"/>
            </a:solidFill>
            <a:round/>
          </a:ln>
          <a:effectLst/>
        </p:spPr>
        <p:txBody>
          <a:bodyPr/>
          <a:lstStyle/>
          <a:p>
            <a:endParaRPr lang="en-US"/>
          </a:p>
        </p:txBody>
      </p:sp>
      <p:sp>
        <p:nvSpPr>
          <p:cNvPr id="1013877" name="Line 117"/>
          <p:cNvSpPr>
            <a:spLocks noChangeShapeType="1"/>
          </p:cNvSpPr>
          <p:nvPr/>
        </p:nvSpPr>
        <p:spPr bwMode="auto">
          <a:xfrm>
            <a:off x="7072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1013878" name="Rectangle 118"/>
          <p:cNvSpPr>
            <a:spLocks noChangeArrowheads="1"/>
          </p:cNvSpPr>
          <p:nvPr/>
        </p:nvSpPr>
        <p:spPr bwMode="auto">
          <a:xfrm>
            <a:off x="10134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79" name="Rectangle 119"/>
          <p:cNvSpPr>
            <a:spLocks noChangeArrowheads="1"/>
          </p:cNvSpPr>
          <p:nvPr/>
        </p:nvSpPr>
        <p:spPr bwMode="auto">
          <a:xfrm>
            <a:off x="6934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0" name="Rectangle 120"/>
          <p:cNvSpPr>
            <a:spLocks noChangeArrowheads="1"/>
          </p:cNvSpPr>
          <p:nvPr/>
        </p:nvSpPr>
        <p:spPr bwMode="auto">
          <a:xfrm>
            <a:off x="4648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1" name="Rectangle 121"/>
          <p:cNvSpPr>
            <a:spLocks noChangeArrowheads="1"/>
          </p:cNvSpPr>
          <p:nvPr/>
        </p:nvSpPr>
        <p:spPr bwMode="auto">
          <a:xfrm>
            <a:off x="4648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2" name="Rectangle 122"/>
          <p:cNvSpPr>
            <a:spLocks noChangeArrowheads="1"/>
          </p:cNvSpPr>
          <p:nvPr/>
        </p:nvSpPr>
        <p:spPr bwMode="auto">
          <a:xfrm>
            <a:off x="6934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3" name="Rectangle 123"/>
          <p:cNvSpPr>
            <a:spLocks noChangeArrowheads="1"/>
          </p:cNvSpPr>
          <p:nvPr/>
        </p:nvSpPr>
        <p:spPr bwMode="auto">
          <a:xfrm>
            <a:off x="10134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4" name="Rectangle 124"/>
          <p:cNvSpPr>
            <a:spLocks noChangeArrowheads="1"/>
          </p:cNvSpPr>
          <p:nvPr/>
        </p:nvSpPr>
        <p:spPr bwMode="auto">
          <a:xfrm>
            <a:off x="8229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5" name="Rectangle 125"/>
          <p:cNvSpPr>
            <a:spLocks noChangeArrowheads="1"/>
          </p:cNvSpPr>
          <p:nvPr/>
        </p:nvSpPr>
        <p:spPr bwMode="auto">
          <a:xfrm>
            <a:off x="8229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6" name="Rectangle 126"/>
          <p:cNvSpPr>
            <a:spLocks noChangeArrowheads="1"/>
          </p:cNvSpPr>
          <p:nvPr/>
        </p:nvSpPr>
        <p:spPr bwMode="auto">
          <a:xfrm>
            <a:off x="4038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13887" name="Line 127"/>
          <p:cNvSpPr>
            <a:spLocks noChangeShapeType="1"/>
          </p:cNvSpPr>
          <p:nvPr/>
        </p:nvSpPr>
        <p:spPr bwMode="auto">
          <a:xfrm>
            <a:off x="7620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1013888" name="Rectangle 128"/>
          <p:cNvSpPr>
            <a:spLocks noChangeArrowheads="1"/>
          </p:cNvSpPr>
          <p:nvPr/>
        </p:nvSpPr>
        <p:spPr bwMode="auto">
          <a:xfrm>
            <a:off x="6248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13889" name="Rectangle 129"/>
          <p:cNvSpPr>
            <a:spLocks noChangeArrowheads="1"/>
          </p:cNvSpPr>
          <p:nvPr/>
        </p:nvSpPr>
        <p:spPr bwMode="auto">
          <a:xfrm>
            <a:off x="4191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13890" name="Rectangle 130"/>
          <p:cNvSpPr>
            <a:spLocks noChangeArrowheads="1"/>
          </p:cNvSpPr>
          <p:nvPr/>
        </p:nvSpPr>
        <p:spPr bwMode="auto">
          <a:xfrm>
            <a:off x="4176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13891" name="Rectangle 131"/>
          <p:cNvSpPr>
            <a:spLocks noChangeArrowheads="1"/>
          </p:cNvSpPr>
          <p:nvPr/>
        </p:nvSpPr>
        <p:spPr bwMode="auto">
          <a:xfrm>
            <a:off x="4176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13892" name="Text Box 132"/>
          <p:cNvSpPr txBox="1">
            <a:spLocks noChangeArrowheads="1"/>
          </p:cNvSpPr>
          <p:nvPr/>
        </p:nvSpPr>
        <p:spPr bwMode="auto">
          <a:xfrm>
            <a:off x="4100513" y="48006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13893" name="Line 133"/>
          <p:cNvSpPr>
            <a:spLocks noChangeShapeType="1"/>
          </p:cNvSpPr>
          <p:nvPr/>
        </p:nvSpPr>
        <p:spPr bwMode="auto">
          <a:xfrm>
            <a:off x="1752600" y="762000"/>
            <a:ext cx="0" cy="3733800"/>
          </a:xfrm>
          <a:prstGeom prst="line">
            <a:avLst/>
          </a:prstGeom>
          <a:noFill/>
          <a:ln w="28575">
            <a:solidFill>
              <a:schemeClr val="accent2"/>
            </a:solidFill>
            <a:round/>
          </a:ln>
          <a:effectLst/>
        </p:spPr>
        <p:txBody>
          <a:bodyPr/>
          <a:lstStyle/>
          <a:p>
            <a:endParaRPr lang="en-US"/>
          </a:p>
        </p:txBody>
      </p:sp>
      <p:sp>
        <p:nvSpPr>
          <p:cNvPr id="1013894" name="Line 134"/>
          <p:cNvSpPr>
            <a:spLocks noChangeShapeType="1"/>
          </p:cNvSpPr>
          <p:nvPr/>
        </p:nvSpPr>
        <p:spPr bwMode="auto">
          <a:xfrm>
            <a:off x="9372600" y="762000"/>
            <a:ext cx="0" cy="533400"/>
          </a:xfrm>
          <a:prstGeom prst="line">
            <a:avLst/>
          </a:prstGeom>
          <a:noFill/>
          <a:ln w="28575">
            <a:solidFill>
              <a:schemeClr val="accent2"/>
            </a:solidFill>
            <a:round/>
          </a:ln>
          <a:effectLst/>
        </p:spPr>
        <p:txBody>
          <a:bodyPr/>
          <a:lstStyle/>
          <a:p>
            <a:endParaRPr lang="en-US"/>
          </a:p>
        </p:txBody>
      </p:sp>
      <p:sp>
        <p:nvSpPr>
          <p:cNvPr id="1013895" name="Line 135"/>
          <p:cNvSpPr>
            <a:spLocks noChangeShapeType="1"/>
          </p:cNvSpPr>
          <p:nvPr/>
        </p:nvSpPr>
        <p:spPr bwMode="auto">
          <a:xfrm>
            <a:off x="6705600" y="5105400"/>
            <a:ext cx="0" cy="609600"/>
          </a:xfrm>
          <a:prstGeom prst="line">
            <a:avLst/>
          </a:prstGeom>
          <a:noFill/>
          <a:ln w="28575">
            <a:solidFill>
              <a:schemeClr val="tx1"/>
            </a:solidFill>
            <a:round/>
          </a:ln>
          <a:effectLst/>
        </p:spPr>
        <p:txBody>
          <a:bodyPr/>
          <a:lstStyle/>
          <a:p>
            <a:endParaRPr lang="en-US"/>
          </a:p>
        </p:txBody>
      </p:sp>
      <p:sp>
        <p:nvSpPr>
          <p:cNvPr id="1013896" name="Oval 136"/>
          <p:cNvSpPr>
            <a:spLocks noChangeArrowheads="1"/>
          </p:cNvSpPr>
          <p:nvPr/>
        </p:nvSpPr>
        <p:spPr bwMode="auto">
          <a:xfrm>
            <a:off x="4495800" y="1981200"/>
            <a:ext cx="762000" cy="1219200"/>
          </a:xfrm>
          <a:prstGeom prst="ellipse">
            <a:avLst/>
          </a:prstGeom>
          <a:noFill/>
          <a:ln w="12700">
            <a:solidFill>
              <a:schemeClr val="accent1"/>
            </a:solidFill>
            <a:round/>
          </a:ln>
          <a:effectLst/>
        </p:spPr>
        <p:txBody>
          <a:bodyPr wrap="none" anchor="ctr"/>
          <a:lstStyle/>
          <a:p>
            <a:endParaRPr lang="en-US"/>
          </a:p>
        </p:txBody>
      </p:sp>
      <p:sp>
        <p:nvSpPr>
          <p:cNvPr id="1013897" name="Rectangle 137"/>
          <p:cNvSpPr>
            <a:spLocks noChangeArrowheads="1"/>
          </p:cNvSpPr>
          <p:nvPr/>
        </p:nvSpPr>
        <p:spPr bwMode="auto">
          <a:xfrm>
            <a:off x="4648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13898" name="Line 138"/>
          <p:cNvSpPr>
            <a:spLocks noChangeShapeType="1"/>
          </p:cNvSpPr>
          <p:nvPr/>
        </p:nvSpPr>
        <p:spPr bwMode="auto">
          <a:xfrm>
            <a:off x="4191000" y="1066800"/>
            <a:ext cx="0" cy="3429000"/>
          </a:xfrm>
          <a:prstGeom prst="line">
            <a:avLst/>
          </a:prstGeom>
          <a:noFill/>
          <a:ln w="28575">
            <a:solidFill>
              <a:schemeClr val="accent2"/>
            </a:solidFill>
            <a:round/>
          </a:ln>
          <a:effectLst/>
        </p:spPr>
        <p:txBody>
          <a:bodyPr/>
          <a:lstStyle/>
          <a:p>
            <a:endParaRPr lang="en-US"/>
          </a:p>
        </p:txBody>
      </p:sp>
      <p:sp>
        <p:nvSpPr>
          <p:cNvPr id="1013899" name="Line 139"/>
          <p:cNvSpPr>
            <a:spLocks noChangeShapeType="1"/>
          </p:cNvSpPr>
          <p:nvPr/>
        </p:nvSpPr>
        <p:spPr bwMode="auto">
          <a:xfrm>
            <a:off x="4191000" y="2667000"/>
            <a:ext cx="304800" cy="0"/>
          </a:xfrm>
          <a:prstGeom prst="line">
            <a:avLst/>
          </a:prstGeom>
          <a:noFill/>
          <a:ln w="19050">
            <a:solidFill>
              <a:schemeClr val="accent2"/>
            </a:solidFill>
            <a:round/>
            <a:tailEnd type="triangle" w="med" len="med"/>
          </a:ln>
          <a:effectLst/>
        </p:spPr>
        <p:txBody>
          <a:bodyPr/>
          <a:lstStyle/>
          <a:p>
            <a:endParaRPr lang="en-US"/>
          </a:p>
        </p:txBody>
      </p:sp>
      <p:sp>
        <p:nvSpPr>
          <p:cNvPr id="1013900" name="Rectangle 140"/>
          <p:cNvSpPr>
            <a:spLocks noChangeArrowheads="1"/>
          </p:cNvSpPr>
          <p:nvPr/>
        </p:nvSpPr>
        <p:spPr bwMode="auto">
          <a:xfrm>
            <a:off x="3733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13901" name="AutoShape 141"/>
          <p:cNvSpPr>
            <a:spLocks noChangeArrowheads="1"/>
          </p:cNvSpPr>
          <p:nvPr/>
        </p:nvSpPr>
        <p:spPr bwMode="auto">
          <a:xfrm>
            <a:off x="7924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13902" name="Line 142"/>
          <p:cNvSpPr>
            <a:spLocks noChangeShapeType="1"/>
          </p:cNvSpPr>
          <p:nvPr/>
        </p:nvSpPr>
        <p:spPr bwMode="auto">
          <a:xfrm>
            <a:off x="8229600" y="2286000"/>
            <a:ext cx="152400" cy="0"/>
          </a:xfrm>
          <a:prstGeom prst="line">
            <a:avLst/>
          </a:prstGeom>
          <a:noFill/>
          <a:ln w="12700">
            <a:solidFill>
              <a:schemeClr val="accent1"/>
            </a:solidFill>
            <a:round/>
          </a:ln>
          <a:effectLst/>
        </p:spPr>
        <p:txBody>
          <a:bodyPr/>
          <a:lstStyle/>
          <a:p>
            <a:endParaRPr lang="en-US"/>
          </a:p>
        </p:txBody>
      </p:sp>
      <p:sp>
        <p:nvSpPr>
          <p:cNvPr id="1013903" name="Line 143"/>
          <p:cNvSpPr>
            <a:spLocks noChangeShapeType="1"/>
          </p:cNvSpPr>
          <p:nvPr/>
        </p:nvSpPr>
        <p:spPr bwMode="auto">
          <a:xfrm>
            <a:off x="7772400" y="2362200"/>
            <a:ext cx="152400" cy="0"/>
          </a:xfrm>
          <a:prstGeom prst="line">
            <a:avLst/>
          </a:prstGeom>
          <a:noFill/>
          <a:ln w="12700">
            <a:solidFill>
              <a:schemeClr val="accent1"/>
            </a:solidFill>
            <a:round/>
          </a:ln>
          <a:effectLst/>
        </p:spPr>
        <p:txBody>
          <a:bodyPr/>
          <a:lstStyle/>
          <a:p>
            <a:endParaRPr lang="en-US"/>
          </a:p>
        </p:txBody>
      </p:sp>
      <p:sp>
        <p:nvSpPr>
          <p:cNvPr id="1013904" name="Line 144"/>
          <p:cNvSpPr>
            <a:spLocks noChangeShapeType="1"/>
          </p:cNvSpPr>
          <p:nvPr/>
        </p:nvSpPr>
        <p:spPr bwMode="auto">
          <a:xfrm>
            <a:off x="5257800" y="2362200"/>
            <a:ext cx="2438400" cy="0"/>
          </a:xfrm>
          <a:prstGeom prst="line">
            <a:avLst/>
          </a:prstGeom>
          <a:noFill/>
          <a:ln w="12700">
            <a:solidFill>
              <a:schemeClr val="accent1"/>
            </a:solidFill>
            <a:round/>
          </a:ln>
          <a:effectLst/>
        </p:spPr>
        <p:txBody>
          <a:bodyPr/>
          <a:lstStyle/>
          <a:p>
            <a:endParaRPr lang="en-US"/>
          </a:p>
        </p:txBody>
      </p:sp>
      <p:sp>
        <p:nvSpPr>
          <p:cNvPr id="1013905" name="Rectangle 145"/>
          <p:cNvSpPr>
            <a:spLocks noChangeArrowheads="1"/>
          </p:cNvSpPr>
          <p:nvPr/>
        </p:nvSpPr>
        <p:spPr bwMode="auto">
          <a:xfrm>
            <a:off x="5334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13906" name="Line 146"/>
          <p:cNvSpPr>
            <a:spLocks noChangeShapeType="1"/>
          </p:cNvSpPr>
          <p:nvPr/>
        </p:nvSpPr>
        <p:spPr bwMode="auto">
          <a:xfrm>
            <a:off x="5257800" y="2514600"/>
            <a:ext cx="5181600" cy="0"/>
          </a:xfrm>
          <a:prstGeom prst="line">
            <a:avLst/>
          </a:prstGeom>
          <a:noFill/>
          <a:ln w="12700">
            <a:solidFill>
              <a:schemeClr val="accent1"/>
            </a:solidFill>
            <a:round/>
          </a:ln>
          <a:effectLst/>
        </p:spPr>
        <p:txBody>
          <a:bodyPr/>
          <a:lstStyle/>
          <a:p>
            <a:endParaRPr lang="en-US"/>
          </a:p>
        </p:txBody>
      </p:sp>
      <p:sp>
        <p:nvSpPr>
          <p:cNvPr id="1013907" name="Line 147"/>
          <p:cNvSpPr>
            <a:spLocks noChangeShapeType="1"/>
          </p:cNvSpPr>
          <p:nvPr/>
        </p:nvSpPr>
        <p:spPr bwMode="auto">
          <a:xfrm>
            <a:off x="9067800" y="5486400"/>
            <a:ext cx="1371600" cy="0"/>
          </a:xfrm>
          <a:prstGeom prst="line">
            <a:avLst/>
          </a:prstGeom>
          <a:noFill/>
          <a:ln w="12700">
            <a:solidFill>
              <a:schemeClr val="accent1"/>
            </a:solidFill>
            <a:round/>
          </a:ln>
          <a:effectLst/>
        </p:spPr>
        <p:txBody>
          <a:bodyPr/>
          <a:lstStyle/>
          <a:p>
            <a:endParaRPr lang="en-US"/>
          </a:p>
        </p:txBody>
      </p:sp>
      <p:sp>
        <p:nvSpPr>
          <p:cNvPr id="1013908" name="Line 148"/>
          <p:cNvSpPr>
            <a:spLocks noChangeShapeType="1"/>
          </p:cNvSpPr>
          <p:nvPr/>
        </p:nvSpPr>
        <p:spPr bwMode="auto">
          <a:xfrm>
            <a:off x="10439400" y="2514600"/>
            <a:ext cx="0" cy="2971800"/>
          </a:xfrm>
          <a:prstGeom prst="line">
            <a:avLst/>
          </a:prstGeom>
          <a:noFill/>
          <a:ln w="12700">
            <a:solidFill>
              <a:schemeClr val="accent1"/>
            </a:solidFill>
            <a:round/>
          </a:ln>
          <a:effectLst/>
        </p:spPr>
        <p:txBody>
          <a:bodyPr/>
          <a:lstStyle/>
          <a:p>
            <a:endParaRPr lang="en-US"/>
          </a:p>
        </p:txBody>
      </p:sp>
      <p:sp>
        <p:nvSpPr>
          <p:cNvPr id="1013909" name="Line 149"/>
          <p:cNvSpPr>
            <a:spLocks noChangeShapeType="1"/>
          </p:cNvSpPr>
          <p:nvPr/>
        </p:nvSpPr>
        <p:spPr bwMode="auto">
          <a:xfrm>
            <a:off x="5257800" y="2667000"/>
            <a:ext cx="4953000" cy="0"/>
          </a:xfrm>
          <a:prstGeom prst="line">
            <a:avLst/>
          </a:prstGeom>
          <a:noFill/>
          <a:ln w="12700">
            <a:solidFill>
              <a:schemeClr val="accent1"/>
            </a:solidFill>
            <a:round/>
          </a:ln>
          <a:effectLst/>
        </p:spPr>
        <p:txBody>
          <a:bodyPr/>
          <a:lstStyle/>
          <a:p>
            <a:endParaRPr lang="en-US"/>
          </a:p>
        </p:txBody>
      </p:sp>
      <p:sp>
        <p:nvSpPr>
          <p:cNvPr id="1013910" name="Line 150"/>
          <p:cNvSpPr>
            <a:spLocks noChangeShapeType="1"/>
          </p:cNvSpPr>
          <p:nvPr/>
        </p:nvSpPr>
        <p:spPr bwMode="auto">
          <a:xfrm>
            <a:off x="5257800" y="2819400"/>
            <a:ext cx="3810000" cy="0"/>
          </a:xfrm>
          <a:prstGeom prst="line">
            <a:avLst/>
          </a:prstGeom>
          <a:noFill/>
          <a:ln w="12700">
            <a:solidFill>
              <a:schemeClr val="accent1"/>
            </a:solidFill>
            <a:round/>
          </a:ln>
          <a:effectLst/>
        </p:spPr>
        <p:txBody>
          <a:bodyPr/>
          <a:lstStyle/>
          <a:p>
            <a:endParaRPr lang="en-US"/>
          </a:p>
        </p:txBody>
      </p:sp>
      <p:sp>
        <p:nvSpPr>
          <p:cNvPr id="1013911" name="Line 151"/>
          <p:cNvSpPr>
            <a:spLocks noChangeShapeType="1"/>
          </p:cNvSpPr>
          <p:nvPr/>
        </p:nvSpPr>
        <p:spPr bwMode="auto">
          <a:xfrm>
            <a:off x="5105400" y="3124200"/>
            <a:ext cx="609600" cy="0"/>
          </a:xfrm>
          <a:prstGeom prst="line">
            <a:avLst/>
          </a:prstGeom>
          <a:noFill/>
          <a:ln w="12700">
            <a:solidFill>
              <a:schemeClr val="accent1"/>
            </a:solidFill>
            <a:round/>
          </a:ln>
          <a:effectLst/>
        </p:spPr>
        <p:txBody>
          <a:bodyPr/>
          <a:lstStyle/>
          <a:p>
            <a:endParaRPr lang="en-US"/>
          </a:p>
        </p:txBody>
      </p:sp>
      <p:sp>
        <p:nvSpPr>
          <p:cNvPr id="1013912" name="Line 152"/>
          <p:cNvSpPr>
            <a:spLocks noChangeShapeType="1"/>
          </p:cNvSpPr>
          <p:nvPr/>
        </p:nvSpPr>
        <p:spPr bwMode="auto">
          <a:xfrm>
            <a:off x="5181600" y="2971800"/>
            <a:ext cx="1828800" cy="0"/>
          </a:xfrm>
          <a:prstGeom prst="line">
            <a:avLst/>
          </a:prstGeom>
          <a:noFill/>
          <a:ln w="12700">
            <a:solidFill>
              <a:schemeClr val="accent1"/>
            </a:solidFill>
            <a:round/>
          </a:ln>
          <a:effectLst/>
        </p:spPr>
        <p:txBody>
          <a:bodyPr/>
          <a:lstStyle/>
          <a:p>
            <a:endParaRPr lang="en-US"/>
          </a:p>
        </p:txBody>
      </p:sp>
      <p:sp>
        <p:nvSpPr>
          <p:cNvPr id="1013913" name="Line 153"/>
          <p:cNvSpPr>
            <a:spLocks noChangeShapeType="1"/>
          </p:cNvSpPr>
          <p:nvPr/>
        </p:nvSpPr>
        <p:spPr bwMode="auto">
          <a:xfrm>
            <a:off x="7010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1013914" name="Line 154"/>
          <p:cNvSpPr>
            <a:spLocks noChangeShapeType="1"/>
          </p:cNvSpPr>
          <p:nvPr/>
        </p:nvSpPr>
        <p:spPr bwMode="auto">
          <a:xfrm>
            <a:off x="4114800" y="6477000"/>
            <a:ext cx="3505200" cy="0"/>
          </a:xfrm>
          <a:prstGeom prst="line">
            <a:avLst/>
          </a:prstGeom>
          <a:noFill/>
          <a:ln w="19050">
            <a:solidFill>
              <a:schemeClr val="accent1"/>
            </a:solidFill>
            <a:round/>
          </a:ln>
          <a:effectLst/>
        </p:spPr>
        <p:txBody>
          <a:bodyPr/>
          <a:lstStyle/>
          <a:p>
            <a:endParaRPr lang="en-US"/>
          </a:p>
        </p:txBody>
      </p:sp>
      <p:sp>
        <p:nvSpPr>
          <p:cNvPr id="1013915" name="Line 155"/>
          <p:cNvSpPr>
            <a:spLocks noChangeShapeType="1"/>
          </p:cNvSpPr>
          <p:nvPr/>
        </p:nvSpPr>
        <p:spPr bwMode="auto">
          <a:xfrm>
            <a:off x="4114800" y="2286000"/>
            <a:ext cx="0" cy="4191000"/>
          </a:xfrm>
          <a:prstGeom prst="line">
            <a:avLst/>
          </a:prstGeom>
          <a:noFill/>
          <a:ln w="19050">
            <a:solidFill>
              <a:schemeClr val="accent1"/>
            </a:solidFill>
            <a:round/>
          </a:ln>
          <a:effectLst/>
        </p:spPr>
        <p:txBody>
          <a:bodyPr/>
          <a:lstStyle/>
          <a:p>
            <a:endParaRPr lang="en-US"/>
          </a:p>
        </p:txBody>
      </p:sp>
      <p:sp>
        <p:nvSpPr>
          <p:cNvPr id="1013916" name="Line 156"/>
          <p:cNvSpPr>
            <a:spLocks noChangeShapeType="1"/>
          </p:cNvSpPr>
          <p:nvPr/>
        </p:nvSpPr>
        <p:spPr bwMode="auto">
          <a:xfrm>
            <a:off x="4114800" y="2286000"/>
            <a:ext cx="457200" cy="0"/>
          </a:xfrm>
          <a:prstGeom prst="line">
            <a:avLst/>
          </a:prstGeom>
          <a:noFill/>
          <a:ln w="19050">
            <a:solidFill>
              <a:schemeClr val="accent1"/>
            </a:solidFill>
            <a:round/>
          </a:ln>
          <a:effectLst/>
        </p:spPr>
        <p:txBody>
          <a:bodyPr/>
          <a:lstStyle/>
          <a:p>
            <a:endParaRPr lang="en-US"/>
          </a:p>
        </p:txBody>
      </p:sp>
      <p:sp>
        <p:nvSpPr>
          <p:cNvPr id="1013917" name="Line 157"/>
          <p:cNvSpPr>
            <a:spLocks noChangeShapeType="1"/>
          </p:cNvSpPr>
          <p:nvPr/>
        </p:nvSpPr>
        <p:spPr bwMode="auto">
          <a:xfrm>
            <a:off x="5181600" y="5715000"/>
            <a:ext cx="0" cy="609600"/>
          </a:xfrm>
          <a:prstGeom prst="line">
            <a:avLst/>
          </a:prstGeom>
          <a:noFill/>
          <a:ln w="12700">
            <a:solidFill>
              <a:schemeClr val="tx1"/>
            </a:solidFill>
            <a:round/>
          </a:ln>
          <a:effectLst/>
        </p:spPr>
        <p:txBody>
          <a:bodyPr/>
          <a:lstStyle/>
          <a:p>
            <a:endParaRPr lang="en-US"/>
          </a:p>
        </p:txBody>
      </p:sp>
      <p:sp>
        <p:nvSpPr>
          <p:cNvPr id="1013918" name="Line 158"/>
          <p:cNvSpPr>
            <a:spLocks noChangeShapeType="1"/>
          </p:cNvSpPr>
          <p:nvPr/>
        </p:nvSpPr>
        <p:spPr bwMode="auto">
          <a:xfrm>
            <a:off x="7086600" y="5638800"/>
            <a:ext cx="0" cy="685800"/>
          </a:xfrm>
          <a:prstGeom prst="line">
            <a:avLst/>
          </a:prstGeom>
          <a:noFill/>
          <a:ln w="12700">
            <a:solidFill>
              <a:schemeClr val="tx1"/>
            </a:solidFill>
            <a:round/>
          </a:ln>
          <a:effectLst/>
        </p:spPr>
        <p:txBody>
          <a:bodyPr/>
          <a:lstStyle/>
          <a:p>
            <a:endParaRPr lang="en-US"/>
          </a:p>
        </p:txBody>
      </p:sp>
      <p:sp>
        <p:nvSpPr>
          <p:cNvPr id="1013919" name="Line 159"/>
          <p:cNvSpPr>
            <a:spLocks noChangeShapeType="1"/>
          </p:cNvSpPr>
          <p:nvPr/>
        </p:nvSpPr>
        <p:spPr bwMode="auto">
          <a:xfrm>
            <a:off x="7696200" y="2209800"/>
            <a:ext cx="228600" cy="0"/>
          </a:xfrm>
          <a:prstGeom prst="line">
            <a:avLst/>
          </a:prstGeom>
          <a:noFill/>
          <a:ln w="12700">
            <a:solidFill>
              <a:schemeClr val="accent1"/>
            </a:solidFill>
            <a:round/>
          </a:ln>
          <a:effectLst/>
        </p:spPr>
        <p:txBody>
          <a:bodyPr/>
          <a:lstStyle/>
          <a:p>
            <a:endParaRPr lang="en-US"/>
          </a:p>
        </p:txBody>
      </p:sp>
      <p:sp>
        <p:nvSpPr>
          <p:cNvPr id="1013920" name="Line 160"/>
          <p:cNvSpPr>
            <a:spLocks noChangeShapeType="1"/>
          </p:cNvSpPr>
          <p:nvPr/>
        </p:nvSpPr>
        <p:spPr bwMode="auto">
          <a:xfrm flipV="1">
            <a:off x="7696200" y="2209800"/>
            <a:ext cx="0" cy="152400"/>
          </a:xfrm>
          <a:prstGeom prst="line">
            <a:avLst/>
          </a:prstGeom>
          <a:noFill/>
          <a:ln w="12700">
            <a:solidFill>
              <a:schemeClr val="accent1"/>
            </a:solidFill>
            <a:round/>
          </a:ln>
          <a:effectLst/>
        </p:spPr>
        <p:txBody>
          <a:bodyPr/>
          <a:lstStyle/>
          <a:p>
            <a:endParaRPr lang="en-US"/>
          </a:p>
        </p:txBody>
      </p:sp>
      <p:sp>
        <p:nvSpPr>
          <p:cNvPr id="1013921" name="Line 161"/>
          <p:cNvSpPr>
            <a:spLocks noChangeShapeType="1"/>
          </p:cNvSpPr>
          <p:nvPr/>
        </p:nvSpPr>
        <p:spPr bwMode="auto">
          <a:xfrm>
            <a:off x="3657600" y="1600200"/>
            <a:ext cx="2286000" cy="0"/>
          </a:xfrm>
          <a:prstGeom prst="line">
            <a:avLst/>
          </a:prstGeom>
          <a:noFill/>
          <a:ln w="28575">
            <a:solidFill>
              <a:schemeClr val="accent2"/>
            </a:solidFill>
            <a:round/>
          </a:ln>
          <a:effectLst/>
        </p:spPr>
        <p:txBody>
          <a:bodyPr/>
          <a:lstStyle/>
          <a:p>
            <a:endParaRPr lang="en-US"/>
          </a:p>
        </p:txBody>
      </p:sp>
      <p:sp>
        <p:nvSpPr>
          <p:cNvPr id="1013922" name="Line 162"/>
          <p:cNvSpPr>
            <a:spLocks noChangeShapeType="1"/>
          </p:cNvSpPr>
          <p:nvPr/>
        </p:nvSpPr>
        <p:spPr bwMode="auto">
          <a:xfrm>
            <a:off x="6477000" y="4724400"/>
            <a:ext cx="152400" cy="0"/>
          </a:xfrm>
          <a:prstGeom prst="line">
            <a:avLst/>
          </a:prstGeom>
          <a:noFill/>
          <a:ln w="28575">
            <a:solidFill>
              <a:schemeClr val="tx1"/>
            </a:solidFill>
            <a:round/>
          </a:ln>
          <a:effectLst/>
        </p:spPr>
        <p:txBody>
          <a:bodyPr/>
          <a:lstStyle/>
          <a:p>
            <a:endParaRPr lang="en-US"/>
          </a:p>
        </p:txBody>
      </p:sp>
      <p:sp>
        <p:nvSpPr>
          <p:cNvPr id="1013923" name="Line 163"/>
          <p:cNvSpPr>
            <a:spLocks noChangeShapeType="1"/>
          </p:cNvSpPr>
          <p:nvPr/>
        </p:nvSpPr>
        <p:spPr bwMode="auto">
          <a:xfrm>
            <a:off x="8001000" y="4038600"/>
            <a:ext cx="0" cy="457200"/>
          </a:xfrm>
          <a:prstGeom prst="line">
            <a:avLst/>
          </a:prstGeom>
          <a:noFill/>
          <a:ln w="28575">
            <a:solidFill>
              <a:schemeClr val="tx1"/>
            </a:solidFill>
            <a:round/>
          </a:ln>
          <a:effectLst/>
        </p:spPr>
        <p:txBody>
          <a:bodyPr/>
          <a:lstStyle/>
          <a:p>
            <a:endParaRPr lang="en-US"/>
          </a:p>
        </p:txBody>
      </p:sp>
      <p:sp>
        <p:nvSpPr>
          <p:cNvPr id="1013924" name="Line 164"/>
          <p:cNvSpPr>
            <a:spLocks noChangeShapeType="1"/>
          </p:cNvSpPr>
          <p:nvPr/>
        </p:nvSpPr>
        <p:spPr bwMode="auto">
          <a:xfrm>
            <a:off x="8001000" y="4495800"/>
            <a:ext cx="0" cy="1371600"/>
          </a:xfrm>
          <a:prstGeom prst="line">
            <a:avLst/>
          </a:prstGeom>
          <a:noFill/>
          <a:ln w="28575">
            <a:solidFill>
              <a:schemeClr val="tx1"/>
            </a:solidFill>
            <a:round/>
          </a:ln>
          <a:effectLst/>
        </p:spPr>
        <p:txBody>
          <a:bodyPr/>
          <a:lstStyle/>
          <a:p>
            <a:endParaRPr lang="en-US"/>
          </a:p>
        </p:txBody>
      </p:sp>
      <p:sp>
        <p:nvSpPr>
          <p:cNvPr id="1013925" name="Line 165"/>
          <p:cNvSpPr>
            <a:spLocks noChangeShapeType="1"/>
          </p:cNvSpPr>
          <p:nvPr/>
        </p:nvSpPr>
        <p:spPr bwMode="auto">
          <a:xfrm>
            <a:off x="6705600" y="2057400"/>
            <a:ext cx="0" cy="3048000"/>
          </a:xfrm>
          <a:prstGeom prst="line">
            <a:avLst/>
          </a:prstGeom>
          <a:noFill/>
          <a:ln w="28575">
            <a:solidFill>
              <a:schemeClr val="tx1"/>
            </a:solidFill>
            <a:round/>
          </a:ln>
          <a:effectLst/>
        </p:spPr>
        <p:txBody>
          <a:bodyPr/>
          <a:lstStyle/>
          <a:p>
            <a:endParaRPr lang="en-US"/>
          </a:p>
        </p:txBody>
      </p:sp>
      <p:sp>
        <p:nvSpPr>
          <p:cNvPr id="1013926" name="Line 166"/>
          <p:cNvSpPr>
            <a:spLocks noChangeShapeType="1"/>
          </p:cNvSpPr>
          <p:nvPr/>
        </p:nvSpPr>
        <p:spPr bwMode="auto">
          <a:xfrm>
            <a:off x="4191000" y="4495800"/>
            <a:ext cx="0" cy="1219200"/>
          </a:xfrm>
          <a:prstGeom prst="line">
            <a:avLst/>
          </a:prstGeom>
          <a:noFill/>
          <a:ln w="28575">
            <a:solidFill>
              <a:schemeClr val="tx1"/>
            </a:solidFill>
            <a:round/>
          </a:ln>
          <a:effectLst/>
        </p:spPr>
        <p:txBody>
          <a:bodyPr/>
          <a:lstStyle/>
          <a:p>
            <a:endParaRPr lang="en-US"/>
          </a:p>
        </p:txBody>
      </p:sp>
      <p:sp>
        <p:nvSpPr>
          <p:cNvPr id="1013927" name="AutoShape 167"/>
          <p:cNvSpPr>
            <a:spLocks noChangeArrowheads="1"/>
          </p:cNvSpPr>
          <p:nvPr/>
        </p:nvSpPr>
        <p:spPr bwMode="auto">
          <a:xfrm rot="-5400000">
            <a:off x="8534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13928" name="Line 168"/>
          <p:cNvSpPr>
            <a:spLocks noChangeShapeType="1"/>
          </p:cNvSpPr>
          <p:nvPr/>
        </p:nvSpPr>
        <p:spPr bwMode="auto">
          <a:xfrm>
            <a:off x="9067800" y="1295400"/>
            <a:ext cx="304800" cy="0"/>
          </a:xfrm>
          <a:prstGeom prst="line">
            <a:avLst/>
          </a:prstGeom>
          <a:noFill/>
          <a:ln w="28575">
            <a:solidFill>
              <a:schemeClr val="accent2"/>
            </a:solidFill>
            <a:round/>
          </a:ln>
          <a:effectLst/>
        </p:spPr>
        <p:txBody>
          <a:bodyPr/>
          <a:lstStyle/>
          <a:p>
            <a:endParaRPr lang="en-US"/>
          </a:p>
        </p:txBody>
      </p:sp>
      <p:sp>
        <p:nvSpPr>
          <p:cNvPr id="1013929" name="Oval 169"/>
          <p:cNvSpPr>
            <a:spLocks noChangeArrowheads="1"/>
          </p:cNvSpPr>
          <p:nvPr/>
        </p:nvSpPr>
        <p:spPr bwMode="auto">
          <a:xfrm>
            <a:off x="4724400" y="838200"/>
            <a:ext cx="457200" cy="533400"/>
          </a:xfrm>
          <a:prstGeom prst="ellipse">
            <a:avLst/>
          </a:prstGeom>
          <a:noFill/>
          <a:ln w="12700">
            <a:solidFill>
              <a:schemeClr val="accent2"/>
            </a:solidFill>
            <a:round/>
          </a:ln>
          <a:effectLst/>
        </p:spPr>
        <p:txBody>
          <a:bodyPr wrap="none" anchor="ctr"/>
          <a:lstStyle/>
          <a:p>
            <a:endParaRPr lang="en-US"/>
          </a:p>
        </p:txBody>
      </p:sp>
      <p:sp>
        <p:nvSpPr>
          <p:cNvPr id="1013930" name="Rectangle 170"/>
          <p:cNvSpPr>
            <a:spLocks noChangeArrowheads="1"/>
          </p:cNvSpPr>
          <p:nvPr/>
        </p:nvSpPr>
        <p:spPr bwMode="auto">
          <a:xfrm>
            <a:off x="4724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931" name="Line 171"/>
          <p:cNvSpPr>
            <a:spLocks noChangeShapeType="1"/>
          </p:cNvSpPr>
          <p:nvPr/>
        </p:nvSpPr>
        <p:spPr bwMode="auto">
          <a:xfrm>
            <a:off x="5105400" y="990600"/>
            <a:ext cx="3733800" cy="0"/>
          </a:xfrm>
          <a:prstGeom prst="line">
            <a:avLst/>
          </a:prstGeom>
          <a:noFill/>
          <a:ln w="28575">
            <a:solidFill>
              <a:schemeClr val="accent2"/>
            </a:solidFill>
            <a:round/>
            <a:tailEnd type="triangle" w="med" len="med"/>
          </a:ln>
          <a:effectLst/>
        </p:spPr>
        <p:txBody>
          <a:bodyPr/>
          <a:lstStyle/>
          <a:p>
            <a:endParaRPr lang="en-US"/>
          </a:p>
        </p:txBody>
      </p:sp>
      <p:sp>
        <p:nvSpPr>
          <p:cNvPr id="1013932" name="Rectangle 172"/>
          <p:cNvSpPr>
            <a:spLocks noChangeArrowheads="1"/>
          </p:cNvSpPr>
          <p:nvPr/>
        </p:nvSpPr>
        <p:spPr bwMode="auto">
          <a:xfrm>
            <a:off x="8839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933" name="Rectangle 173"/>
          <p:cNvSpPr>
            <a:spLocks noChangeArrowheads="1"/>
          </p:cNvSpPr>
          <p:nvPr/>
        </p:nvSpPr>
        <p:spPr bwMode="auto">
          <a:xfrm>
            <a:off x="8839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934" name="Line 174"/>
          <p:cNvSpPr>
            <a:spLocks noChangeShapeType="1"/>
          </p:cNvSpPr>
          <p:nvPr/>
        </p:nvSpPr>
        <p:spPr bwMode="auto">
          <a:xfrm>
            <a:off x="6477000" y="381000"/>
            <a:ext cx="2438400" cy="0"/>
          </a:xfrm>
          <a:prstGeom prst="line">
            <a:avLst/>
          </a:prstGeom>
          <a:noFill/>
          <a:ln w="12700">
            <a:solidFill>
              <a:schemeClr val="accent1"/>
            </a:solidFill>
            <a:round/>
          </a:ln>
          <a:effectLst/>
        </p:spPr>
        <p:txBody>
          <a:bodyPr/>
          <a:lstStyle/>
          <a:p>
            <a:endParaRPr lang="en-US"/>
          </a:p>
        </p:txBody>
      </p:sp>
      <p:sp>
        <p:nvSpPr>
          <p:cNvPr id="1013935" name="Line 175"/>
          <p:cNvSpPr>
            <a:spLocks noChangeShapeType="1"/>
          </p:cNvSpPr>
          <p:nvPr/>
        </p:nvSpPr>
        <p:spPr bwMode="auto">
          <a:xfrm>
            <a:off x="8915400" y="381000"/>
            <a:ext cx="0" cy="533400"/>
          </a:xfrm>
          <a:prstGeom prst="line">
            <a:avLst/>
          </a:prstGeom>
          <a:noFill/>
          <a:ln w="12700">
            <a:solidFill>
              <a:schemeClr val="accent1"/>
            </a:solidFill>
            <a:round/>
            <a:tailEnd type="triangle" w="med" len="med"/>
          </a:ln>
          <a:effectLst/>
        </p:spPr>
        <p:txBody>
          <a:bodyPr/>
          <a:lstStyle/>
          <a:p>
            <a:endParaRPr lang="en-US"/>
          </a:p>
        </p:txBody>
      </p:sp>
      <p:sp>
        <p:nvSpPr>
          <p:cNvPr id="1013936" name="Line 176"/>
          <p:cNvSpPr>
            <a:spLocks noChangeShapeType="1"/>
          </p:cNvSpPr>
          <p:nvPr/>
        </p:nvSpPr>
        <p:spPr bwMode="auto">
          <a:xfrm>
            <a:off x="5181600" y="2209800"/>
            <a:ext cx="1295400" cy="0"/>
          </a:xfrm>
          <a:prstGeom prst="line">
            <a:avLst/>
          </a:prstGeom>
          <a:noFill/>
          <a:ln w="12700">
            <a:solidFill>
              <a:schemeClr val="accent1"/>
            </a:solidFill>
            <a:round/>
          </a:ln>
          <a:effectLst/>
        </p:spPr>
        <p:txBody>
          <a:bodyPr/>
          <a:lstStyle/>
          <a:p>
            <a:endParaRPr lang="en-US"/>
          </a:p>
        </p:txBody>
      </p:sp>
      <p:sp>
        <p:nvSpPr>
          <p:cNvPr id="1013937" name="Line 177"/>
          <p:cNvSpPr>
            <a:spLocks noChangeShapeType="1"/>
          </p:cNvSpPr>
          <p:nvPr/>
        </p:nvSpPr>
        <p:spPr bwMode="auto">
          <a:xfrm>
            <a:off x="6477000" y="381000"/>
            <a:ext cx="0" cy="1828800"/>
          </a:xfrm>
          <a:prstGeom prst="line">
            <a:avLst/>
          </a:prstGeom>
          <a:noFill/>
          <a:ln w="12700">
            <a:solidFill>
              <a:schemeClr val="accent1"/>
            </a:solidFill>
            <a:round/>
          </a:ln>
          <a:effectLst/>
        </p:spPr>
        <p:txBody>
          <a:bodyPr/>
          <a:lstStyle/>
          <a:p>
            <a:endParaRPr lang="en-US"/>
          </a:p>
        </p:txBody>
      </p:sp>
      <p:sp>
        <p:nvSpPr>
          <p:cNvPr id="1013938" name="Rectangle 178"/>
          <p:cNvSpPr>
            <a:spLocks noChangeArrowheads="1"/>
          </p:cNvSpPr>
          <p:nvPr/>
        </p:nvSpPr>
        <p:spPr bwMode="auto">
          <a:xfrm>
            <a:off x="5943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1013939" name="Line 179"/>
          <p:cNvSpPr>
            <a:spLocks noChangeShapeType="1"/>
          </p:cNvSpPr>
          <p:nvPr/>
        </p:nvSpPr>
        <p:spPr bwMode="auto">
          <a:xfrm flipV="1">
            <a:off x="5943600" y="990600"/>
            <a:ext cx="0" cy="609600"/>
          </a:xfrm>
          <a:prstGeom prst="line">
            <a:avLst/>
          </a:prstGeom>
          <a:noFill/>
          <a:ln w="19050">
            <a:solidFill>
              <a:schemeClr val="accent2"/>
            </a:solidFill>
            <a:round/>
          </a:ln>
          <a:effectLst/>
        </p:spPr>
        <p:txBody>
          <a:bodyPr/>
          <a:lstStyle/>
          <a:p>
            <a:endParaRPr lang="en-US"/>
          </a:p>
        </p:txBody>
      </p:sp>
      <p:sp>
        <p:nvSpPr>
          <p:cNvPr id="1013940" name="Line 180"/>
          <p:cNvSpPr>
            <a:spLocks noChangeShapeType="1"/>
          </p:cNvSpPr>
          <p:nvPr/>
        </p:nvSpPr>
        <p:spPr bwMode="auto">
          <a:xfrm>
            <a:off x="4191000" y="1066800"/>
            <a:ext cx="533400" cy="0"/>
          </a:xfrm>
          <a:prstGeom prst="line">
            <a:avLst/>
          </a:prstGeom>
          <a:noFill/>
          <a:ln w="28575">
            <a:solidFill>
              <a:schemeClr val="accent2"/>
            </a:solidFill>
            <a:round/>
            <a:tailEnd type="triangle" w="med" len="med"/>
          </a:ln>
          <a:effectLst/>
        </p:spPr>
        <p:txBody>
          <a:bodyPr/>
          <a:lstStyle/>
          <a:p>
            <a:endParaRPr lang="en-US"/>
          </a:p>
        </p:txBody>
      </p:sp>
      <p:sp>
        <p:nvSpPr>
          <p:cNvPr id="1013941" name="Text Box 181"/>
          <p:cNvSpPr txBox="1">
            <a:spLocks noChangeArrowheads="1"/>
          </p:cNvSpPr>
          <p:nvPr/>
        </p:nvSpPr>
        <p:spPr bwMode="auto">
          <a:xfrm>
            <a:off x="6172200" y="990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942" name="Line 182"/>
          <p:cNvSpPr>
            <a:spLocks noChangeShapeType="1"/>
          </p:cNvSpPr>
          <p:nvPr/>
        </p:nvSpPr>
        <p:spPr bwMode="auto">
          <a:xfrm>
            <a:off x="4419600" y="990600"/>
            <a:ext cx="76200" cy="152400"/>
          </a:xfrm>
          <a:prstGeom prst="line">
            <a:avLst/>
          </a:prstGeom>
          <a:noFill/>
          <a:ln w="12700">
            <a:solidFill>
              <a:schemeClr val="tx1"/>
            </a:solidFill>
            <a:round/>
          </a:ln>
          <a:effectLst/>
        </p:spPr>
        <p:txBody>
          <a:bodyPr/>
          <a:lstStyle/>
          <a:p>
            <a:endParaRPr lang="en-US"/>
          </a:p>
        </p:txBody>
      </p:sp>
      <p:sp>
        <p:nvSpPr>
          <p:cNvPr id="1013943" name="Line 183"/>
          <p:cNvSpPr>
            <a:spLocks noChangeShapeType="1"/>
          </p:cNvSpPr>
          <p:nvPr/>
        </p:nvSpPr>
        <p:spPr bwMode="auto">
          <a:xfrm>
            <a:off x="6172200" y="914400"/>
            <a:ext cx="76200" cy="152400"/>
          </a:xfrm>
          <a:prstGeom prst="line">
            <a:avLst/>
          </a:prstGeom>
          <a:noFill/>
          <a:ln w="12700">
            <a:solidFill>
              <a:schemeClr val="tx1"/>
            </a:solidFill>
            <a:round/>
          </a:ln>
          <a:effectLst/>
        </p:spPr>
        <p:txBody>
          <a:bodyPr/>
          <a:lstStyle/>
          <a:p>
            <a:endParaRPr lang="en-US"/>
          </a:p>
        </p:txBody>
      </p:sp>
      <p:sp>
        <p:nvSpPr>
          <p:cNvPr id="1013944" name="Rectangle 184"/>
          <p:cNvSpPr>
            <a:spLocks noChangeArrowheads="1"/>
          </p:cNvSpPr>
          <p:nvPr/>
        </p:nvSpPr>
        <p:spPr bwMode="auto">
          <a:xfrm>
            <a:off x="3886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1013945" name="Text Box 185"/>
          <p:cNvSpPr txBox="1">
            <a:spLocks noChangeArrowheads="1"/>
          </p:cNvSpPr>
          <p:nvPr/>
        </p:nvSpPr>
        <p:spPr bwMode="auto">
          <a:xfrm>
            <a:off x="4343400" y="1066800"/>
            <a:ext cx="361950" cy="275590"/>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1013946" name="Rectangle 186"/>
          <p:cNvSpPr>
            <a:spLocks noChangeArrowheads="1"/>
          </p:cNvSpPr>
          <p:nvPr/>
        </p:nvSpPr>
        <p:spPr bwMode="auto">
          <a:xfrm>
            <a:off x="5562600" y="1219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PC+4[31-28]</a:t>
            </a:r>
            <a:endParaRPr lang="en-US" sz="1200">
              <a:solidFill>
                <a:schemeClr val="tx1"/>
              </a:solidFill>
            </a:endParaRPr>
          </a:p>
        </p:txBody>
      </p:sp>
      <p:sp>
        <p:nvSpPr>
          <p:cNvPr id="1013947" name="Oval 187"/>
          <p:cNvSpPr>
            <a:spLocks noChangeArrowheads="1"/>
          </p:cNvSpPr>
          <p:nvPr/>
        </p:nvSpPr>
        <p:spPr bwMode="auto">
          <a:xfrm>
            <a:off x="8763000" y="762000"/>
            <a:ext cx="304800" cy="381000"/>
          </a:xfrm>
          <a:prstGeom prst="ellipse">
            <a:avLst/>
          </a:prstGeom>
          <a:noFill/>
          <a:ln w="28575">
            <a:solidFill>
              <a:schemeClr val="accent1"/>
            </a:solidFill>
            <a:round/>
          </a:ln>
          <a:effectLst/>
        </p:spPr>
        <p:txBody>
          <a:bodyPr wrap="none" anchor="ctr"/>
          <a:lstStyle/>
          <a:p>
            <a:endParaRPr lang="en-US"/>
          </a:p>
        </p:txBody>
      </p:sp>
      <p:sp>
        <p:nvSpPr>
          <p:cNvPr id="1013948" name="Line 188"/>
          <p:cNvSpPr>
            <a:spLocks noChangeShapeType="1"/>
          </p:cNvSpPr>
          <p:nvPr/>
        </p:nvSpPr>
        <p:spPr bwMode="auto">
          <a:xfrm>
            <a:off x="5334000" y="914400"/>
            <a:ext cx="76200" cy="152400"/>
          </a:xfrm>
          <a:prstGeom prst="line">
            <a:avLst/>
          </a:prstGeom>
          <a:noFill/>
          <a:ln w="12700">
            <a:solidFill>
              <a:schemeClr val="tx1"/>
            </a:solidFill>
            <a:round/>
          </a:ln>
          <a:effectLst/>
        </p:spPr>
        <p:txBody>
          <a:bodyPr/>
          <a:lstStyle/>
          <a:p>
            <a:endParaRPr lang="en-US"/>
          </a:p>
        </p:txBody>
      </p:sp>
      <p:sp>
        <p:nvSpPr>
          <p:cNvPr id="1013949" name="Text Box 189"/>
          <p:cNvSpPr txBox="1">
            <a:spLocks noChangeArrowheads="1"/>
          </p:cNvSpPr>
          <p:nvPr/>
        </p:nvSpPr>
        <p:spPr bwMode="auto">
          <a:xfrm>
            <a:off x="5257800" y="990600"/>
            <a:ext cx="361950" cy="275590"/>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515600" cy="1325563"/>
          </a:xfrm>
        </p:spPr>
        <p:txBody>
          <a:bodyPr/>
          <a:lstStyle/>
          <a:p>
            <a:r>
              <a:rPr lang="en-US" dirty="0" smtClean="0"/>
              <a:t>Jump Operation (alt.)</a:t>
            </a:r>
            <a:endParaRPr lang="en-US" dirty="0"/>
          </a:p>
        </p:txBody>
      </p:sp>
      <p:pic>
        <p:nvPicPr>
          <p:cNvPr id="4" name="Picture 6" descr="f04-24-P374493"/>
          <p:cNvPicPr>
            <a:picLocks noChangeAspect="1" noChangeArrowheads="1"/>
          </p:cNvPicPr>
          <p:nvPr/>
        </p:nvPicPr>
        <p:blipFill>
          <a:blip r:embed="rId1" cstate="print"/>
          <a:srcRect/>
          <a:stretch>
            <a:fillRect/>
          </a:stretch>
        </p:blipFill>
        <p:spPr bwMode="auto">
          <a:xfrm>
            <a:off x="2063475" y="817460"/>
            <a:ext cx="7485940" cy="5875965"/>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723689"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9639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7853534" y="211537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456565" y="1252855"/>
            <a:ext cx="6883400" cy="1682750"/>
          </a:xfrm>
          <a:prstGeom prst="rect">
            <a:avLst/>
          </a:prstGeom>
        </p:spPr>
      </p:pic>
      <p:sp>
        <p:nvSpPr>
          <p:cNvPr id="3" name="文本框 2"/>
          <p:cNvSpPr txBox="1"/>
          <p:nvPr/>
        </p:nvSpPr>
        <p:spPr>
          <a:xfrm>
            <a:off x="407670" y="613410"/>
            <a:ext cx="8306435" cy="368300"/>
          </a:xfrm>
          <a:prstGeom prst="rect">
            <a:avLst/>
          </a:prstGeom>
          <a:noFill/>
        </p:spPr>
        <p:txBody>
          <a:bodyPr wrap="square" rtlCol="0">
            <a:spAutoFit/>
          </a:bodyPr>
          <a:p>
            <a:r>
              <a:rPr lang="zh-CN" altLang="en-US"/>
              <a:t>✨</a:t>
            </a:r>
            <a:r>
              <a:rPr lang="en-US" altLang="zh-CN"/>
              <a:t> </a:t>
            </a:r>
            <a:r>
              <a:rPr lang="en-US" altLang="zh-CN">
                <a:highlight>
                  <a:srgbClr val="00FF00"/>
                </a:highlight>
              </a:rPr>
              <a:t> lw rt, imm16(rs)  </a:t>
            </a:r>
            <a:r>
              <a:rPr lang="en-US" altLang="zh-CN"/>
              <a:t> : M[R[rs] + </a:t>
            </a:r>
            <a:r>
              <a:rPr lang="en-US" altLang="zh-CN">
                <a:highlight>
                  <a:srgbClr val="FFFF00"/>
                </a:highlight>
              </a:rPr>
              <a:t>SignExt(imm16)</a:t>
            </a:r>
            <a:r>
              <a:rPr lang="en-US" altLang="zh-CN"/>
              <a:t>] -&gt; R[rt]</a:t>
            </a:r>
            <a:endParaRPr lang="en-US" altLang="zh-CN"/>
          </a:p>
        </p:txBody>
      </p:sp>
      <p:sp>
        <p:nvSpPr>
          <p:cNvPr id="4" name="文本框 3"/>
          <p:cNvSpPr txBox="1"/>
          <p:nvPr/>
        </p:nvSpPr>
        <p:spPr>
          <a:xfrm>
            <a:off x="2110740" y="3244850"/>
            <a:ext cx="8249285" cy="368300"/>
          </a:xfrm>
          <a:prstGeom prst="rect">
            <a:avLst/>
          </a:prstGeom>
          <a:noFill/>
        </p:spPr>
        <p:txBody>
          <a:bodyPr wrap="square" rtlCol="0" anchor="t">
            <a:spAutoFit/>
          </a:bodyPr>
          <a:p>
            <a:r>
              <a:rPr lang="zh-CN" altLang="en-US">
                <a:sym typeface="+mn-ea"/>
              </a:rPr>
              <a:t>✨</a:t>
            </a:r>
            <a:r>
              <a:rPr lang="en-US" altLang="zh-CN">
                <a:sym typeface="+mn-ea"/>
              </a:rPr>
              <a:t> </a:t>
            </a:r>
            <a:r>
              <a:rPr lang="en-US" altLang="zh-CN">
                <a:highlight>
                  <a:srgbClr val="00FF00"/>
                </a:highlight>
                <a:sym typeface="+mn-ea"/>
              </a:rPr>
              <a:t> beq rs, rt imm16 </a:t>
            </a:r>
            <a:r>
              <a:rPr lang="en-US" altLang="zh-CN">
                <a:sym typeface="+mn-ea"/>
              </a:rPr>
              <a:t> : if (Equal ) </a:t>
            </a:r>
            <a:r>
              <a:rPr lang="en-US" altLang="zh-CN">
                <a:highlight>
                  <a:srgbClr val="FFFF00"/>
                </a:highlight>
                <a:sym typeface="+mn-ea"/>
              </a:rPr>
              <a:t>PC + 4 + SignExt(imm16) &lt;&lt; 2</a:t>
            </a:r>
            <a:r>
              <a:rPr lang="en-US" altLang="zh-CN">
                <a:sym typeface="+mn-ea"/>
              </a:rPr>
              <a:t> -&gt; PC</a:t>
            </a:r>
            <a:endParaRPr lang="en-US" altLang="zh-CN">
              <a:sym typeface="+mn-ea"/>
            </a:endParaRPr>
          </a:p>
        </p:txBody>
      </p:sp>
      <p:pic>
        <p:nvPicPr>
          <p:cNvPr id="5" name="图片 4"/>
          <p:cNvPicPr>
            <a:picLocks noChangeAspect="1"/>
          </p:cNvPicPr>
          <p:nvPr>
            <p:custDataLst>
              <p:tags r:id="rId3"/>
            </p:custDataLst>
          </p:nvPr>
        </p:nvPicPr>
        <p:blipFill>
          <a:blip r:embed="rId4"/>
          <a:stretch>
            <a:fillRect/>
          </a:stretch>
        </p:blipFill>
        <p:spPr>
          <a:xfrm>
            <a:off x="2110740" y="3922395"/>
            <a:ext cx="8801100" cy="1670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378835" y="642620"/>
            <a:ext cx="5434330" cy="5572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3977005"/>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673963"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指令周期三级时序（同步控制）</a:t>
            </a:r>
            <a:endParaRPr lang="zh-CN" altLang="en-US" dirty="0"/>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p:cNvSpPr txBox="1">
            <a:spLocks noChangeArrowheads="1"/>
          </p:cNvSpPr>
          <p:nvPr/>
        </p:nvSpPr>
        <p:spPr bwMode="auto">
          <a:xfrm>
            <a:off x="1071319" y="580925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固定</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时序产生器与</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835534"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835534" y="2460513"/>
                <a:ext cx="4389068" cy="943272"/>
              </a:xfrm>
              <a:prstGeom prst="rect">
                <a:avLst/>
              </a:prstGeom>
              <a:blipFill rotWithShape="1">
                <a:blip r:embed="rId1"/>
                <a:stretch>
                  <a:fillRect l="-6" t="-55" r="5"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现代时序硬布线控制器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2147257" y="5954789"/>
            <a:ext cx="7873991"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无时序发生器、操作控制信号仅仅与状态寄存器现态有关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9019468" y="221607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400">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endParaRPr lang="zh-CN" altLang="en-US" dirty="0">
              <a:solidFill>
                <a:schemeClr val="tx1"/>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chemeClr val="bg2"/>
                </a:solidFill>
                <a:effectLst>
                  <a:outerShdw blurRad="38100" dist="38100" dir="2700000" algn="tl">
                    <a:srgbClr val="000000">
                      <a:alpha val="43137"/>
                    </a:srgbClr>
                  </a:outerShdw>
                </a:effectLst>
              </a:rPr>
              <a:t>6.6 </a:t>
            </a:r>
            <a:r>
              <a:rPr lang="zh-CN" altLang="en-US" b="1" dirty="0">
                <a:solidFill>
                  <a:schemeClr val="bg2"/>
                </a:solidFill>
                <a:effectLst>
                  <a:outerShdw blurRad="38100" dist="38100" dir="2700000" algn="tl">
                    <a:srgbClr val="000000">
                      <a:alpha val="43137"/>
                    </a:srgbClr>
                  </a:outerShdw>
                </a:effectLst>
              </a:rPr>
              <a:t>微程序控制器</a:t>
            </a:r>
            <a:endParaRPr lang="en-US" altLang="zh-CN" b="1" dirty="0">
              <a:solidFill>
                <a:schemeClr val="bg2"/>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r>
              <a:rPr lang="en-US" altLang="zh-CN" dirty="0"/>
              <a:t>   </a:t>
            </a:r>
            <a:endParaRPr lang="en-US" altLang="zh-CN"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a:xfrm>
            <a:off x="361950" y="304800"/>
            <a:ext cx="11680190" cy="426085"/>
          </a:xfrm>
        </p:spPr>
        <p:txBody>
          <a:bodyPr rIns="0">
            <a:normAutofit fontScale="90000"/>
          </a:bodyPr>
          <a:lstStyle/>
          <a:p>
            <a:r>
              <a:rPr lang="en-US" dirty="0"/>
              <a:t>Single Cycle </a:t>
            </a:r>
            <a:r>
              <a:rPr lang="en-US" dirty="0" err="1"/>
              <a:t>Datapath</a:t>
            </a:r>
            <a:r>
              <a:rPr lang="en-US" dirty="0"/>
              <a:t> with Control </a:t>
            </a:r>
            <a:r>
              <a:rPr lang="en-US" dirty="0" smtClean="0"/>
              <a:t>Unit </a:t>
            </a:r>
            <a:r>
              <a:rPr lang="en-US" sz="2400" dirty="0" smtClean="0"/>
              <a:t>(w/o jump)</a:t>
            </a:r>
            <a:endParaRPr lang="en-US" sz="2400" dirty="0"/>
          </a:p>
        </p:txBody>
      </p:sp>
      <p:grpSp>
        <p:nvGrpSpPr>
          <p:cNvPr id="2" name="Group 3"/>
          <p:cNvGrpSpPr/>
          <p:nvPr/>
        </p:nvGrpSpPr>
        <p:grpSpPr bwMode="auto">
          <a:xfrm>
            <a:off x="3276600" y="914400"/>
            <a:ext cx="381000" cy="990600"/>
            <a:chOff x="1392" y="2880"/>
            <a:chExt cx="288" cy="480"/>
          </a:xfrm>
        </p:grpSpPr>
        <p:sp>
          <p:nvSpPr>
            <p:cNvPr id="986116"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117"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118"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119"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120"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121"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122"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123"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24"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86125"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26"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86127"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86128"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86129" name="Text Box 17"/>
          <p:cNvSpPr txBox="1">
            <a:spLocks noChangeArrowheads="1"/>
          </p:cNvSpPr>
          <p:nvPr/>
        </p:nvSpPr>
        <p:spPr bwMode="auto">
          <a:xfrm>
            <a:off x="3215625" y="4191000"/>
            <a:ext cx="943610" cy="275590"/>
          </a:xfrm>
          <a:prstGeom prst="rect">
            <a:avLst/>
          </a:prstGeom>
          <a:noFill/>
          <a:ln w="12700">
            <a:noFill/>
            <a:miter lim="800000"/>
          </a:ln>
          <a:effectLst/>
        </p:spPr>
        <p:txBody>
          <a:bodyPr wrap="none">
            <a:spAutoFit/>
          </a:bodyPr>
          <a:lstStyle/>
          <a:p>
            <a:r>
              <a:rPr lang="en-US" sz="1200" dirty="0" err="1">
                <a:solidFill>
                  <a:schemeClr val="tx1"/>
                </a:solidFill>
              </a:rPr>
              <a:t>Instr</a:t>
            </a:r>
            <a:r>
              <a:rPr lang="en-US" sz="1200" dirty="0">
                <a:solidFill>
                  <a:schemeClr val="tx1"/>
                </a:solidFill>
              </a:rPr>
              <a:t>[31-0]</a:t>
            </a:r>
            <a:endParaRPr lang="en-US" sz="1200" dirty="0">
              <a:solidFill>
                <a:schemeClr val="tx1"/>
              </a:solidFill>
            </a:endParaRPr>
          </a:p>
        </p:txBody>
      </p:sp>
      <p:sp>
        <p:nvSpPr>
          <p:cNvPr id="986130"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31"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132"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86133"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86134"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35"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86136"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37"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86138"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86139"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86140"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41"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86142"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86143"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86144"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86145"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86146"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47"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86148"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86149"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86150"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86151"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86152"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86153"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86154"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86155" name="Rectangle 43"/>
          <p:cNvSpPr>
            <a:spLocks noChangeArrowheads="1"/>
          </p:cNvSpPr>
          <p:nvPr/>
        </p:nvSpPr>
        <p:spPr bwMode="auto">
          <a:xfrm>
            <a:off x="7315200" y="3276600"/>
            <a:ext cx="4572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86156"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86157"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86158"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86159" name="Rectangle 47"/>
          <p:cNvSpPr>
            <a:spLocks noChangeArrowheads="1"/>
          </p:cNvSpPr>
          <p:nvPr/>
        </p:nvSpPr>
        <p:spPr bwMode="auto">
          <a:xfrm>
            <a:off x="5715000" y="3140968"/>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t>RegWrite</a:t>
            </a:r>
            <a:endParaRPr lang="en-US" sz="1200" dirty="0"/>
          </a:p>
        </p:txBody>
      </p:sp>
      <p:sp>
        <p:nvSpPr>
          <p:cNvPr id="986160"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86161"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86162"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86163"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64"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65"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86166"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86167"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68"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86169"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70"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86171"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86172"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86173"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86174"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86175"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86176"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86177"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86178"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86179"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86180"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86181"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86182"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86183"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86184"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86185"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86186"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86187"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86188"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86189"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0"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86191"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2"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93"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86194"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86195"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86196"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86197"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86198"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86199"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00"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86202"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203"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204"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205"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206"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207"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208"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209"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210"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11"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86212"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86213"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14"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86215"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86216"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86217"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86218"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86219"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220"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21"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86222"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86223"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86224"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86225"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86226"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86227" name="Rectangle 115"/>
          <p:cNvSpPr>
            <a:spLocks noChangeArrowheads="1"/>
          </p:cNvSpPr>
          <p:nvPr/>
        </p:nvSpPr>
        <p:spPr bwMode="auto">
          <a:xfrm>
            <a:off x="7367635" y="5410200"/>
            <a:ext cx="533400" cy="457200"/>
          </a:xfrm>
          <a:prstGeom prst="rect">
            <a:avLst/>
          </a:prstGeom>
          <a:noFill/>
          <a:ln w="12700">
            <a:noFill/>
            <a:miter lim="800000"/>
          </a:ln>
          <a:effectLst/>
        </p:spPr>
        <p:txBody>
          <a:bodyPr wrap="none" lIns="19050" tIns="26988" rIns="19050" bIns="26988"/>
          <a:lstStyle/>
          <a:p>
            <a:pPr algn="ctr"/>
            <a:r>
              <a:rPr lang="en-US" sz="1200" b="1" dirty="0"/>
              <a:t>ALU</a:t>
            </a:r>
            <a:endParaRPr lang="en-US" sz="1200" b="1" dirty="0"/>
          </a:p>
          <a:p>
            <a:pPr algn="ctr"/>
            <a:r>
              <a:rPr lang="en-US" sz="1200" b="1" dirty="0"/>
              <a:t>control</a:t>
            </a:r>
            <a:endParaRPr lang="en-US" sz="1200" b="1" dirty="0"/>
          </a:p>
        </p:txBody>
      </p:sp>
      <p:sp>
        <p:nvSpPr>
          <p:cNvPr id="986228"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86229"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86230"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1"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2"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3"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4"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5"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6"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7"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8"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86239"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86240" name="Rectangle 128"/>
          <p:cNvSpPr>
            <a:spLocks noChangeArrowheads="1"/>
          </p:cNvSpPr>
          <p:nvPr/>
        </p:nvSpPr>
        <p:spPr bwMode="auto">
          <a:xfrm>
            <a:off x="6450124" y="5913276"/>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86241"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86242"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86243"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86244"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86245"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86246"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86247"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86248"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86249" name="Rectangle 137"/>
          <p:cNvSpPr>
            <a:spLocks noChangeArrowheads="1"/>
          </p:cNvSpPr>
          <p:nvPr/>
        </p:nvSpPr>
        <p:spPr bwMode="auto">
          <a:xfrm>
            <a:off x="4598205" y="2286000"/>
            <a:ext cx="533400" cy="457200"/>
          </a:xfrm>
          <a:prstGeom prst="rect">
            <a:avLst/>
          </a:prstGeom>
          <a:noFill/>
          <a:ln w="12700">
            <a:noFill/>
            <a:miter lim="800000"/>
          </a:ln>
          <a:effectLst/>
        </p:spPr>
        <p:txBody>
          <a:bodyPr wrap="none" lIns="19050" tIns="26988" rIns="19050" bIns="26988"/>
          <a:lstStyle/>
          <a:p>
            <a:pPr algn="ctr"/>
            <a:r>
              <a:rPr lang="en-US" sz="1200" b="1" dirty="0"/>
              <a:t>Control</a:t>
            </a:r>
            <a:endParaRPr lang="en-US" sz="1200" b="1" dirty="0"/>
          </a:p>
          <a:p>
            <a:pPr algn="ctr"/>
            <a:r>
              <a:rPr lang="en-US" sz="1200" b="1" dirty="0"/>
              <a:t>Unit</a:t>
            </a:r>
            <a:endParaRPr lang="en-US" sz="1200" b="1" dirty="0"/>
          </a:p>
        </p:txBody>
      </p:sp>
      <p:sp>
        <p:nvSpPr>
          <p:cNvPr id="986250" name="Line 138"/>
          <p:cNvSpPr>
            <a:spLocks noChangeShapeType="1"/>
          </p:cNvSpPr>
          <p:nvPr/>
        </p:nvSpPr>
        <p:spPr bwMode="auto">
          <a:xfrm>
            <a:off x="4191000" y="2514600"/>
            <a:ext cx="0" cy="3048000"/>
          </a:xfrm>
          <a:prstGeom prst="line">
            <a:avLst/>
          </a:prstGeom>
          <a:noFill/>
          <a:ln w="28575">
            <a:solidFill>
              <a:schemeClr val="tx1"/>
            </a:solidFill>
            <a:round/>
          </a:ln>
          <a:effectLst/>
        </p:spPr>
        <p:txBody>
          <a:bodyPr/>
          <a:lstStyle/>
          <a:p>
            <a:endParaRPr lang="en-US"/>
          </a:p>
        </p:txBody>
      </p:sp>
      <p:sp>
        <p:nvSpPr>
          <p:cNvPr id="986251"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86252"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86253"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86254"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86255"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86256"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86257"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86258"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86259"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86260"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86261"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86262"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86263"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86264"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86265"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86266"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86267"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86268"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86269"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86270"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86271"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86272"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86273"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86274"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86275"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86276"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86277"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1245850" cy="449580"/>
          </a:xfrm>
        </p:spPr>
        <p:txBody>
          <a:bodyPr>
            <a:normAutofit fontScale="90000"/>
          </a:bodyPr>
          <a:lstStyle/>
          <a:p>
            <a:r>
              <a:rPr lang="en-US" dirty="0" smtClean="0"/>
              <a:t>Single Cycle </a:t>
            </a:r>
            <a:r>
              <a:rPr lang="en-US" dirty="0" err="1" smtClean="0"/>
              <a:t>Datapath</a:t>
            </a:r>
            <a:r>
              <a:rPr lang="en-US" dirty="0" smtClean="0"/>
              <a:t> with Control Unit</a:t>
            </a:r>
            <a:endParaRPr lang="en-US" dirty="0"/>
          </a:p>
        </p:txBody>
      </p:sp>
      <p:grpSp>
        <p:nvGrpSpPr>
          <p:cNvPr id="379" name="Group 378"/>
          <p:cNvGrpSpPr/>
          <p:nvPr/>
        </p:nvGrpSpPr>
        <p:grpSpPr>
          <a:xfrm>
            <a:off x="1738313" y="764704"/>
            <a:ext cx="8777287" cy="5705494"/>
            <a:chOff x="214313" y="522361"/>
            <a:chExt cx="8777287" cy="6107039"/>
          </a:xfrm>
        </p:grpSpPr>
        <p:grpSp>
          <p:nvGrpSpPr>
            <p:cNvPr id="192" name="Group 3"/>
            <p:cNvGrpSpPr/>
            <p:nvPr/>
          </p:nvGrpSpPr>
          <p:grpSpPr bwMode="auto">
            <a:xfrm>
              <a:off x="1752600" y="1066800"/>
              <a:ext cx="381000" cy="990600"/>
              <a:chOff x="1392" y="2880"/>
              <a:chExt cx="288" cy="480"/>
            </a:xfrm>
          </p:grpSpPr>
          <p:sp>
            <p:nvSpPr>
              <p:cNvPr id="193"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94"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95"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96"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97"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98"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99"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00" name="Rectangle 11"/>
            <p:cNvSpPr>
              <a:spLocks noChangeArrowheads="1"/>
            </p:cNvSpPr>
            <p:nvPr/>
          </p:nvSpPr>
          <p:spPr bwMode="auto">
            <a:xfrm>
              <a:off x="1052513"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01" name="Rectangle 12"/>
            <p:cNvSpPr>
              <a:spLocks noChangeArrowheads="1"/>
            </p:cNvSpPr>
            <p:nvPr/>
          </p:nvSpPr>
          <p:spPr bwMode="auto">
            <a:xfrm>
              <a:off x="519113" y="4114800"/>
              <a:ext cx="228600" cy="838200"/>
            </a:xfrm>
            <a:prstGeom prst="rect">
              <a:avLst/>
            </a:prstGeom>
            <a:noFill/>
            <a:ln w="12700">
              <a:solidFill>
                <a:schemeClr val="tx1"/>
              </a:solidFill>
              <a:miter lim="800000"/>
            </a:ln>
            <a:effectLst/>
          </p:spPr>
          <p:txBody>
            <a:bodyPr wrap="none" anchor="ctr"/>
            <a:lstStyle/>
            <a:p>
              <a:endParaRPr lang="en-US"/>
            </a:p>
          </p:txBody>
        </p:sp>
        <p:sp>
          <p:nvSpPr>
            <p:cNvPr id="202" name="Line 13"/>
            <p:cNvSpPr>
              <a:spLocks noChangeShapeType="1"/>
            </p:cNvSpPr>
            <p:nvPr/>
          </p:nvSpPr>
          <p:spPr bwMode="auto">
            <a:xfrm>
              <a:off x="7477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03" name="Line 14"/>
            <p:cNvSpPr>
              <a:spLocks noChangeShapeType="1"/>
            </p:cNvSpPr>
            <p:nvPr/>
          </p:nvSpPr>
          <p:spPr bwMode="auto">
            <a:xfrm>
              <a:off x="838200" y="1219200"/>
              <a:ext cx="914400" cy="0"/>
            </a:xfrm>
            <a:prstGeom prst="line">
              <a:avLst/>
            </a:prstGeom>
            <a:noFill/>
            <a:ln w="28575">
              <a:solidFill>
                <a:schemeClr val="tx1"/>
              </a:solidFill>
              <a:round/>
              <a:tailEnd type="triangle" w="med" len="med"/>
            </a:ln>
            <a:effectLst/>
          </p:spPr>
          <p:txBody>
            <a:bodyPr/>
            <a:lstStyle/>
            <a:p>
              <a:endParaRPr lang="en-US"/>
            </a:p>
          </p:txBody>
        </p:sp>
        <p:sp>
          <p:nvSpPr>
            <p:cNvPr id="204" name="Line 15"/>
            <p:cNvSpPr>
              <a:spLocks noChangeShapeType="1"/>
            </p:cNvSpPr>
            <p:nvPr/>
          </p:nvSpPr>
          <p:spPr bwMode="auto">
            <a:xfrm>
              <a:off x="1371600" y="1905000"/>
              <a:ext cx="381000" cy="0"/>
            </a:xfrm>
            <a:prstGeom prst="line">
              <a:avLst/>
            </a:prstGeom>
            <a:noFill/>
            <a:ln w="28575">
              <a:solidFill>
                <a:schemeClr val="tx1"/>
              </a:solidFill>
              <a:round/>
              <a:tailEnd type="triangle" w="med" len="med"/>
            </a:ln>
            <a:effectLst/>
          </p:spPr>
          <p:txBody>
            <a:bodyPr/>
            <a:lstStyle/>
            <a:p>
              <a:endParaRPr lang="en-US"/>
            </a:p>
          </p:txBody>
        </p:sp>
        <p:sp>
          <p:nvSpPr>
            <p:cNvPr id="205" name="Text Box 16"/>
            <p:cNvSpPr txBox="1">
              <a:spLocks noChangeArrowheads="1"/>
            </p:cNvSpPr>
            <p:nvPr/>
          </p:nvSpPr>
          <p:spPr bwMode="auto">
            <a:xfrm>
              <a:off x="976313" y="4267200"/>
              <a:ext cx="768985" cy="492776"/>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206" name="Text Box 17"/>
            <p:cNvSpPr txBox="1">
              <a:spLocks noChangeArrowheads="1"/>
            </p:cNvSpPr>
            <p:nvPr/>
          </p:nvSpPr>
          <p:spPr bwMode="auto">
            <a:xfrm>
              <a:off x="1738313" y="4343400"/>
              <a:ext cx="943610" cy="294986"/>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207" name="Text Box 18"/>
            <p:cNvSpPr txBox="1">
              <a:spLocks noChangeArrowheads="1"/>
            </p:cNvSpPr>
            <p:nvPr/>
          </p:nvSpPr>
          <p:spPr bwMode="auto">
            <a:xfrm>
              <a:off x="1257142" y="3810000"/>
              <a:ext cx="1021080" cy="492776"/>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08" name="Text Box 19"/>
            <p:cNvSpPr txBox="1">
              <a:spLocks noChangeArrowheads="1"/>
            </p:cNvSpPr>
            <p:nvPr/>
          </p:nvSpPr>
          <p:spPr bwMode="auto">
            <a:xfrm>
              <a:off x="1752600" y="14478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09" name="Text Box 20"/>
            <p:cNvSpPr txBox="1">
              <a:spLocks noChangeArrowheads="1"/>
            </p:cNvSpPr>
            <p:nvPr/>
          </p:nvSpPr>
          <p:spPr bwMode="auto">
            <a:xfrm>
              <a:off x="442913" y="4343400"/>
              <a:ext cx="386080" cy="294986"/>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210" name="Line 21"/>
            <p:cNvSpPr>
              <a:spLocks noChangeShapeType="1"/>
            </p:cNvSpPr>
            <p:nvPr/>
          </p:nvSpPr>
          <p:spPr bwMode="auto">
            <a:xfrm>
              <a:off x="228600" y="762000"/>
              <a:ext cx="7620000" cy="0"/>
            </a:xfrm>
            <a:prstGeom prst="line">
              <a:avLst/>
            </a:prstGeom>
            <a:noFill/>
            <a:ln w="28575">
              <a:solidFill>
                <a:schemeClr val="tx1"/>
              </a:solidFill>
              <a:round/>
            </a:ln>
            <a:effectLst/>
          </p:spPr>
          <p:txBody>
            <a:bodyPr/>
            <a:lstStyle/>
            <a:p>
              <a:endParaRPr lang="en-US"/>
            </a:p>
          </p:txBody>
        </p:sp>
        <p:sp>
          <p:nvSpPr>
            <p:cNvPr id="211" name="Line 22"/>
            <p:cNvSpPr>
              <a:spLocks noChangeShapeType="1"/>
            </p:cNvSpPr>
            <p:nvPr/>
          </p:nvSpPr>
          <p:spPr bwMode="auto">
            <a:xfrm>
              <a:off x="2143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12" name="Text Box 23"/>
            <p:cNvSpPr txBox="1">
              <a:spLocks noChangeArrowheads="1"/>
            </p:cNvSpPr>
            <p:nvPr/>
          </p:nvSpPr>
          <p:spPr bwMode="auto">
            <a:xfrm>
              <a:off x="1143000" y="1752600"/>
              <a:ext cx="276860" cy="294986"/>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213" name="Rectangle 24"/>
            <p:cNvSpPr>
              <a:spLocks noChangeArrowheads="1"/>
            </p:cNvSpPr>
            <p:nvPr/>
          </p:nvSpPr>
          <p:spPr bwMode="auto">
            <a:xfrm>
              <a:off x="3505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14" name="Line 25"/>
            <p:cNvSpPr>
              <a:spLocks noChangeShapeType="1"/>
            </p:cNvSpPr>
            <p:nvPr/>
          </p:nvSpPr>
          <p:spPr bwMode="auto">
            <a:xfrm>
              <a:off x="2500313" y="4495800"/>
              <a:ext cx="152400" cy="0"/>
            </a:xfrm>
            <a:prstGeom prst="line">
              <a:avLst/>
            </a:prstGeom>
            <a:noFill/>
            <a:ln w="28575">
              <a:solidFill>
                <a:schemeClr val="tx1"/>
              </a:solidFill>
              <a:round/>
            </a:ln>
            <a:effectLst/>
          </p:spPr>
          <p:txBody>
            <a:bodyPr/>
            <a:lstStyle/>
            <a:p>
              <a:endParaRPr lang="en-US"/>
            </a:p>
          </p:txBody>
        </p:sp>
        <p:sp>
          <p:nvSpPr>
            <p:cNvPr id="215" name="Line 26"/>
            <p:cNvSpPr>
              <a:spLocks noChangeShapeType="1"/>
            </p:cNvSpPr>
            <p:nvPr/>
          </p:nvSpPr>
          <p:spPr bwMode="auto">
            <a:xfrm>
              <a:off x="2652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216" name="Line 27"/>
            <p:cNvSpPr>
              <a:spLocks noChangeShapeType="1"/>
            </p:cNvSpPr>
            <p:nvPr/>
          </p:nvSpPr>
          <p:spPr bwMode="auto">
            <a:xfrm>
              <a:off x="2652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217" name="Line 28"/>
            <p:cNvSpPr>
              <a:spLocks noChangeShapeType="1"/>
            </p:cNvSpPr>
            <p:nvPr/>
          </p:nvSpPr>
          <p:spPr bwMode="auto">
            <a:xfrm>
              <a:off x="838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18" name="Line 29"/>
            <p:cNvSpPr>
              <a:spLocks noChangeShapeType="1"/>
            </p:cNvSpPr>
            <p:nvPr/>
          </p:nvSpPr>
          <p:spPr bwMode="auto">
            <a:xfrm>
              <a:off x="2652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219" name="Line 30"/>
            <p:cNvSpPr>
              <a:spLocks noChangeShapeType="1"/>
            </p:cNvSpPr>
            <p:nvPr/>
          </p:nvSpPr>
          <p:spPr bwMode="auto">
            <a:xfrm>
              <a:off x="4953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220" name="Line 31"/>
            <p:cNvSpPr>
              <a:spLocks noChangeShapeType="1"/>
            </p:cNvSpPr>
            <p:nvPr/>
          </p:nvSpPr>
          <p:spPr bwMode="auto">
            <a:xfrm>
              <a:off x="5105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221" name="Line 32"/>
            <p:cNvSpPr>
              <a:spLocks noChangeShapeType="1"/>
            </p:cNvSpPr>
            <p:nvPr/>
          </p:nvSpPr>
          <p:spPr bwMode="auto">
            <a:xfrm>
              <a:off x="6477000" y="5867400"/>
              <a:ext cx="1930400" cy="0"/>
            </a:xfrm>
            <a:prstGeom prst="line">
              <a:avLst/>
            </a:prstGeom>
            <a:noFill/>
            <a:ln w="28575">
              <a:solidFill>
                <a:schemeClr val="tx1"/>
              </a:solidFill>
              <a:round/>
            </a:ln>
            <a:effectLst/>
          </p:spPr>
          <p:txBody>
            <a:bodyPr/>
            <a:lstStyle/>
            <a:p>
              <a:endParaRPr lang="en-US"/>
            </a:p>
          </p:txBody>
        </p:sp>
        <p:sp>
          <p:nvSpPr>
            <p:cNvPr id="222" name="Line 33"/>
            <p:cNvSpPr>
              <a:spLocks noChangeShapeType="1"/>
            </p:cNvSpPr>
            <p:nvPr/>
          </p:nvSpPr>
          <p:spPr bwMode="auto">
            <a:xfrm>
              <a:off x="6324600" y="4495800"/>
              <a:ext cx="177800" cy="0"/>
            </a:xfrm>
            <a:prstGeom prst="line">
              <a:avLst/>
            </a:prstGeom>
            <a:noFill/>
            <a:ln w="28575">
              <a:solidFill>
                <a:schemeClr val="tx1"/>
              </a:solidFill>
              <a:round/>
            </a:ln>
            <a:effectLst/>
          </p:spPr>
          <p:txBody>
            <a:bodyPr/>
            <a:lstStyle/>
            <a:p>
              <a:endParaRPr lang="en-US"/>
            </a:p>
          </p:txBody>
        </p:sp>
        <p:sp>
          <p:nvSpPr>
            <p:cNvPr id="223" name="Text Box 34"/>
            <p:cNvSpPr txBox="1">
              <a:spLocks noChangeArrowheads="1"/>
            </p:cNvSpPr>
            <p:nvPr/>
          </p:nvSpPr>
          <p:spPr bwMode="auto">
            <a:xfrm>
              <a:off x="3429000" y="48768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24" name="Text Box 35"/>
            <p:cNvSpPr txBox="1">
              <a:spLocks noChangeArrowheads="1"/>
            </p:cNvSpPr>
            <p:nvPr/>
          </p:nvSpPr>
          <p:spPr bwMode="auto">
            <a:xfrm>
              <a:off x="3429000" y="3733800"/>
              <a:ext cx="1087120" cy="294986"/>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225" name="Text Box 36"/>
            <p:cNvSpPr txBox="1">
              <a:spLocks noChangeArrowheads="1"/>
            </p:cNvSpPr>
            <p:nvPr/>
          </p:nvSpPr>
          <p:spPr bwMode="auto">
            <a:xfrm>
              <a:off x="3429000" y="4114800"/>
              <a:ext cx="1087120" cy="294986"/>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226" name="Text Box 37"/>
            <p:cNvSpPr txBox="1">
              <a:spLocks noChangeArrowheads="1"/>
            </p:cNvSpPr>
            <p:nvPr/>
          </p:nvSpPr>
          <p:spPr bwMode="auto">
            <a:xfrm>
              <a:off x="3429000" y="4495800"/>
              <a:ext cx="984885" cy="294986"/>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227" name="Text Box 38"/>
            <p:cNvSpPr txBox="1">
              <a:spLocks noChangeArrowheads="1"/>
            </p:cNvSpPr>
            <p:nvPr/>
          </p:nvSpPr>
          <p:spPr bwMode="auto">
            <a:xfrm>
              <a:off x="3743802" y="3962400"/>
              <a:ext cx="810260" cy="690565"/>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228" name="Text Box 39"/>
            <p:cNvSpPr txBox="1">
              <a:spLocks noChangeArrowheads="1"/>
            </p:cNvSpPr>
            <p:nvPr/>
          </p:nvSpPr>
          <p:spPr bwMode="auto">
            <a:xfrm>
              <a:off x="4313873" y="38862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229" name="Text Box 40"/>
            <p:cNvSpPr txBox="1">
              <a:spLocks noChangeArrowheads="1"/>
            </p:cNvSpPr>
            <p:nvPr/>
          </p:nvSpPr>
          <p:spPr bwMode="auto">
            <a:xfrm>
              <a:off x="4339273" y="45720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230" name="Freeform 41"/>
            <p:cNvSpPr/>
            <p:nvPr/>
          </p:nvSpPr>
          <p:spPr bwMode="auto">
            <a:xfrm>
              <a:off x="5791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31" name="Rectangle 42"/>
            <p:cNvSpPr>
              <a:spLocks noChangeArrowheads="1"/>
            </p:cNvSpPr>
            <p:nvPr/>
          </p:nvSpPr>
          <p:spPr bwMode="auto">
            <a:xfrm>
              <a:off x="5892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232" name="Rectangle 43"/>
            <p:cNvSpPr>
              <a:spLocks noChangeArrowheads="1"/>
            </p:cNvSpPr>
            <p:nvPr/>
          </p:nvSpPr>
          <p:spPr bwMode="auto">
            <a:xfrm>
              <a:off x="5791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233" name="Rectangle 44"/>
            <p:cNvSpPr>
              <a:spLocks noChangeArrowheads="1"/>
            </p:cNvSpPr>
            <p:nvPr/>
          </p:nvSpPr>
          <p:spPr bwMode="auto">
            <a:xfrm>
              <a:off x="5943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234" name="Line 45"/>
            <p:cNvSpPr>
              <a:spLocks noChangeShapeType="1"/>
            </p:cNvSpPr>
            <p:nvPr/>
          </p:nvSpPr>
          <p:spPr bwMode="auto">
            <a:xfrm>
              <a:off x="6096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235" name="Line 46"/>
            <p:cNvSpPr>
              <a:spLocks noChangeShapeType="1"/>
            </p:cNvSpPr>
            <p:nvPr/>
          </p:nvSpPr>
          <p:spPr bwMode="auto">
            <a:xfrm>
              <a:off x="4191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236" name="Rectangle 47"/>
            <p:cNvSpPr>
              <a:spLocks noChangeArrowheads="1"/>
            </p:cNvSpPr>
            <p:nvPr/>
          </p:nvSpPr>
          <p:spPr bwMode="auto">
            <a:xfrm>
              <a:off x="4191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237" name="Line 48"/>
            <p:cNvSpPr>
              <a:spLocks noChangeShapeType="1"/>
            </p:cNvSpPr>
            <p:nvPr/>
          </p:nvSpPr>
          <p:spPr bwMode="auto">
            <a:xfrm flipV="1">
              <a:off x="5943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238" name="Line 49"/>
            <p:cNvSpPr>
              <a:spLocks noChangeShapeType="1"/>
            </p:cNvSpPr>
            <p:nvPr/>
          </p:nvSpPr>
          <p:spPr bwMode="auto">
            <a:xfrm flipV="1">
              <a:off x="6248400" y="2362200"/>
              <a:ext cx="0" cy="1752600"/>
            </a:xfrm>
            <a:prstGeom prst="line">
              <a:avLst/>
            </a:prstGeom>
            <a:noFill/>
            <a:ln w="12700">
              <a:solidFill>
                <a:schemeClr val="accent1"/>
              </a:solidFill>
              <a:round/>
            </a:ln>
            <a:effectLst/>
          </p:spPr>
          <p:txBody>
            <a:bodyPr/>
            <a:lstStyle/>
            <a:p>
              <a:endParaRPr lang="en-US"/>
            </a:p>
          </p:txBody>
        </p:sp>
        <p:sp>
          <p:nvSpPr>
            <p:cNvPr id="239" name="Line 50"/>
            <p:cNvSpPr>
              <a:spLocks noChangeShapeType="1"/>
            </p:cNvSpPr>
            <p:nvPr/>
          </p:nvSpPr>
          <p:spPr bwMode="auto">
            <a:xfrm>
              <a:off x="8991600" y="4648200"/>
              <a:ext cx="0" cy="1981200"/>
            </a:xfrm>
            <a:prstGeom prst="line">
              <a:avLst/>
            </a:prstGeom>
            <a:noFill/>
            <a:ln w="28575">
              <a:solidFill>
                <a:schemeClr val="tx1"/>
              </a:solidFill>
              <a:round/>
            </a:ln>
            <a:effectLst/>
          </p:spPr>
          <p:txBody>
            <a:bodyPr/>
            <a:lstStyle/>
            <a:p>
              <a:endParaRPr lang="en-US"/>
            </a:p>
          </p:txBody>
        </p:sp>
        <p:sp>
          <p:nvSpPr>
            <p:cNvPr id="240" name="Rectangle 51"/>
            <p:cNvSpPr>
              <a:spLocks noChangeArrowheads="1"/>
            </p:cNvSpPr>
            <p:nvPr/>
          </p:nvSpPr>
          <p:spPr bwMode="auto">
            <a:xfrm>
              <a:off x="6858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41" name="Line 52"/>
            <p:cNvSpPr>
              <a:spLocks noChangeShapeType="1"/>
            </p:cNvSpPr>
            <p:nvPr/>
          </p:nvSpPr>
          <p:spPr bwMode="auto">
            <a:xfrm>
              <a:off x="8305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242" name="Line 53"/>
            <p:cNvSpPr>
              <a:spLocks noChangeShapeType="1"/>
            </p:cNvSpPr>
            <p:nvPr/>
          </p:nvSpPr>
          <p:spPr bwMode="auto">
            <a:xfrm>
              <a:off x="6477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243" name="Line 54"/>
            <p:cNvSpPr>
              <a:spLocks noChangeShapeType="1"/>
            </p:cNvSpPr>
            <p:nvPr/>
          </p:nvSpPr>
          <p:spPr bwMode="auto">
            <a:xfrm>
              <a:off x="6629400" y="4876800"/>
              <a:ext cx="0" cy="457200"/>
            </a:xfrm>
            <a:prstGeom prst="line">
              <a:avLst/>
            </a:prstGeom>
            <a:noFill/>
            <a:ln w="28575">
              <a:solidFill>
                <a:schemeClr val="tx1"/>
              </a:solidFill>
              <a:round/>
            </a:ln>
            <a:effectLst/>
          </p:spPr>
          <p:txBody>
            <a:bodyPr/>
            <a:lstStyle/>
            <a:p>
              <a:endParaRPr lang="en-US"/>
            </a:p>
          </p:txBody>
        </p:sp>
        <p:sp>
          <p:nvSpPr>
            <p:cNvPr id="244" name="Text Box 55"/>
            <p:cNvSpPr txBox="1">
              <a:spLocks noChangeArrowheads="1"/>
            </p:cNvSpPr>
            <p:nvPr/>
          </p:nvSpPr>
          <p:spPr bwMode="auto">
            <a:xfrm>
              <a:off x="6746399" y="4191000"/>
              <a:ext cx="837565" cy="492776"/>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45" name="Text Box 56"/>
            <p:cNvSpPr txBox="1">
              <a:spLocks noChangeArrowheads="1"/>
            </p:cNvSpPr>
            <p:nvPr/>
          </p:nvSpPr>
          <p:spPr bwMode="auto">
            <a:xfrm>
              <a:off x="6781800" y="3886200"/>
              <a:ext cx="768985" cy="294986"/>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246" name="Text Box 57"/>
            <p:cNvSpPr txBox="1">
              <a:spLocks noChangeArrowheads="1"/>
            </p:cNvSpPr>
            <p:nvPr/>
          </p:nvSpPr>
          <p:spPr bwMode="auto">
            <a:xfrm>
              <a:off x="6781800" y="47244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47" name="Text Box 58"/>
            <p:cNvSpPr txBox="1">
              <a:spLocks noChangeArrowheads="1"/>
            </p:cNvSpPr>
            <p:nvPr/>
          </p:nvSpPr>
          <p:spPr bwMode="auto">
            <a:xfrm>
              <a:off x="7467600" y="4343400"/>
              <a:ext cx="932815" cy="294986"/>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248" name="Line 59"/>
            <p:cNvSpPr>
              <a:spLocks noChangeShapeType="1"/>
            </p:cNvSpPr>
            <p:nvPr/>
          </p:nvSpPr>
          <p:spPr bwMode="auto">
            <a:xfrm>
              <a:off x="7543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249" name="Rectangle 60"/>
            <p:cNvSpPr>
              <a:spLocks noChangeArrowheads="1"/>
            </p:cNvSpPr>
            <p:nvPr/>
          </p:nvSpPr>
          <p:spPr bwMode="auto">
            <a:xfrm>
              <a:off x="6553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250" name="Rectangle 61"/>
            <p:cNvSpPr>
              <a:spLocks noChangeArrowheads="1"/>
            </p:cNvSpPr>
            <p:nvPr/>
          </p:nvSpPr>
          <p:spPr bwMode="auto">
            <a:xfrm>
              <a:off x="7848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251" name="Line 62"/>
            <p:cNvSpPr>
              <a:spLocks noChangeShapeType="1"/>
            </p:cNvSpPr>
            <p:nvPr/>
          </p:nvSpPr>
          <p:spPr bwMode="auto">
            <a:xfrm>
              <a:off x="7543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252" name="Line 63"/>
            <p:cNvSpPr>
              <a:spLocks noChangeShapeType="1"/>
            </p:cNvSpPr>
            <p:nvPr/>
          </p:nvSpPr>
          <p:spPr bwMode="auto">
            <a:xfrm>
              <a:off x="3276600" y="6629400"/>
              <a:ext cx="5715000" cy="0"/>
            </a:xfrm>
            <a:prstGeom prst="line">
              <a:avLst/>
            </a:prstGeom>
            <a:noFill/>
            <a:ln w="28575">
              <a:solidFill>
                <a:schemeClr val="tx1"/>
              </a:solidFill>
              <a:round/>
            </a:ln>
            <a:effectLst/>
          </p:spPr>
          <p:txBody>
            <a:bodyPr/>
            <a:lstStyle/>
            <a:p>
              <a:endParaRPr lang="en-US"/>
            </a:p>
          </p:txBody>
        </p:sp>
        <p:sp>
          <p:nvSpPr>
            <p:cNvPr id="253" name="Line 64"/>
            <p:cNvSpPr>
              <a:spLocks noChangeShapeType="1"/>
            </p:cNvSpPr>
            <p:nvPr/>
          </p:nvSpPr>
          <p:spPr bwMode="auto">
            <a:xfrm>
              <a:off x="5054600" y="5334000"/>
              <a:ext cx="1600200" cy="0"/>
            </a:xfrm>
            <a:prstGeom prst="line">
              <a:avLst/>
            </a:prstGeom>
            <a:noFill/>
            <a:ln w="28575">
              <a:solidFill>
                <a:schemeClr val="tx1"/>
              </a:solidFill>
              <a:round/>
            </a:ln>
            <a:effectLst/>
          </p:spPr>
          <p:txBody>
            <a:bodyPr/>
            <a:lstStyle/>
            <a:p>
              <a:endParaRPr lang="en-US"/>
            </a:p>
          </p:txBody>
        </p:sp>
        <p:sp>
          <p:nvSpPr>
            <p:cNvPr id="254" name="Line 65"/>
            <p:cNvSpPr>
              <a:spLocks noChangeShapeType="1"/>
            </p:cNvSpPr>
            <p:nvPr/>
          </p:nvSpPr>
          <p:spPr bwMode="auto">
            <a:xfrm>
              <a:off x="4811713" y="5715000"/>
              <a:ext cx="381000" cy="0"/>
            </a:xfrm>
            <a:prstGeom prst="line">
              <a:avLst/>
            </a:prstGeom>
            <a:noFill/>
            <a:ln w="28575">
              <a:solidFill>
                <a:schemeClr val="tx1"/>
              </a:solidFill>
              <a:round/>
            </a:ln>
            <a:effectLst/>
          </p:spPr>
          <p:txBody>
            <a:bodyPr/>
            <a:lstStyle/>
            <a:p>
              <a:endParaRPr lang="en-US"/>
            </a:p>
          </p:txBody>
        </p:sp>
        <p:sp>
          <p:nvSpPr>
            <p:cNvPr id="255" name="Oval 66"/>
            <p:cNvSpPr>
              <a:spLocks noChangeArrowheads="1"/>
            </p:cNvSpPr>
            <p:nvPr/>
          </p:nvSpPr>
          <p:spPr bwMode="auto">
            <a:xfrm>
              <a:off x="4202113" y="5334000"/>
              <a:ext cx="609600" cy="838200"/>
            </a:xfrm>
            <a:prstGeom prst="ellipse">
              <a:avLst/>
            </a:prstGeom>
            <a:noFill/>
            <a:ln w="12700">
              <a:solidFill>
                <a:schemeClr val="tx1"/>
              </a:solidFill>
              <a:round/>
            </a:ln>
            <a:effectLst/>
          </p:spPr>
          <p:txBody>
            <a:bodyPr wrap="none" anchor="ctr"/>
            <a:lstStyle/>
            <a:p>
              <a:endParaRPr lang="en-US"/>
            </a:p>
          </p:txBody>
        </p:sp>
        <p:sp>
          <p:nvSpPr>
            <p:cNvPr id="256" name="Rectangle 67"/>
            <p:cNvSpPr>
              <a:spLocks noChangeArrowheads="1"/>
            </p:cNvSpPr>
            <p:nvPr/>
          </p:nvSpPr>
          <p:spPr bwMode="auto">
            <a:xfrm>
              <a:off x="4252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257" name="Line 68"/>
            <p:cNvSpPr>
              <a:spLocks noChangeShapeType="1"/>
            </p:cNvSpPr>
            <p:nvPr/>
          </p:nvSpPr>
          <p:spPr bwMode="auto">
            <a:xfrm>
              <a:off x="2638425" y="5715000"/>
              <a:ext cx="1563688" cy="0"/>
            </a:xfrm>
            <a:prstGeom prst="line">
              <a:avLst/>
            </a:prstGeom>
            <a:noFill/>
            <a:ln w="28575">
              <a:solidFill>
                <a:schemeClr val="tx1"/>
              </a:solidFill>
              <a:round/>
            </a:ln>
            <a:effectLst/>
          </p:spPr>
          <p:txBody>
            <a:bodyPr/>
            <a:lstStyle/>
            <a:p>
              <a:endParaRPr lang="en-US"/>
            </a:p>
          </p:txBody>
        </p:sp>
        <p:sp>
          <p:nvSpPr>
            <p:cNvPr id="258" name="Line 69"/>
            <p:cNvSpPr>
              <a:spLocks noChangeShapeType="1"/>
            </p:cNvSpPr>
            <p:nvPr/>
          </p:nvSpPr>
          <p:spPr bwMode="auto">
            <a:xfrm>
              <a:off x="3871913" y="5638800"/>
              <a:ext cx="76200" cy="152400"/>
            </a:xfrm>
            <a:prstGeom prst="line">
              <a:avLst/>
            </a:prstGeom>
            <a:noFill/>
            <a:ln w="12700">
              <a:solidFill>
                <a:schemeClr val="tx1"/>
              </a:solidFill>
              <a:round/>
            </a:ln>
            <a:effectLst/>
          </p:spPr>
          <p:txBody>
            <a:bodyPr/>
            <a:lstStyle/>
            <a:p>
              <a:endParaRPr lang="en-US"/>
            </a:p>
          </p:txBody>
        </p:sp>
        <p:sp>
          <p:nvSpPr>
            <p:cNvPr id="259" name="Line 70"/>
            <p:cNvSpPr>
              <a:spLocks noChangeShapeType="1"/>
            </p:cNvSpPr>
            <p:nvPr/>
          </p:nvSpPr>
          <p:spPr bwMode="auto">
            <a:xfrm>
              <a:off x="4887913" y="5638800"/>
              <a:ext cx="76200" cy="152400"/>
            </a:xfrm>
            <a:prstGeom prst="line">
              <a:avLst/>
            </a:prstGeom>
            <a:noFill/>
            <a:ln w="12700">
              <a:solidFill>
                <a:schemeClr val="tx1"/>
              </a:solidFill>
              <a:round/>
            </a:ln>
            <a:effectLst/>
          </p:spPr>
          <p:txBody>
            <a:bodyPr/>
            <a:lstStyle/>
            <a:p>
              <a:endParaRPr lang="en-US"/>
            </a:p>
          </p:txBody>
        </p:sp>
        <p:sp>
          <p:nvSpPr>
            <p:cNvPr id="260" name="Text Box 71"/>
            <p:cNvSpPr txBox="1">
              <a:spLocks noChangeArrowheads="1"/>
            </p:cNvSpPr>
            <p:nvPr/>
          </p:nvSpPr>
          <p:spPr bwMode="auto">
            <a:xfrm>
              <a:off x="3871913" y="5715000"/>
              <a:ext cx="361950" cy="294986"/>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261" name="Text Box 72"/>
            <p:cNvSpPr txBox="1">
              <a:spLocks noChangeArrowheads="1"/>
            </p:cNvSpPr>
            <p:nvPr/>
          </p:nvSpPr>
          <p:spPr bwMode="auto">
            <a:xfrm>
              <a:off x="4876800" y="57150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262" name="Line 73"/>
            <p:cNvSpPr>
              <a:spLocks noChangeShapeType="1"/>
            </p:cNvSpPr>
            <p:nvPr/>
          </p:nvSpPr>
          <p:spPr bwMode="auto">
            <a:xfrm>
              <a:off x="5054600" y="4724400"/>
              <a:ext cx="0" cy="609600"/>
            </a:xfrm>
            <a:prstGeom prst="line">
              <a:avLst/>
            </a:prstGeom>
            <a:noFill/>
            <a:ln w="28575">
              <a:solidFill>
                <a:schemeClr val="tx1"/>
              </a:solidFill>
              <a:round/>
            </a:ln>
            <a:effectLst/>
          </p:spPr>
          <p:txBody>
            <a:bodyPr/>
            <a:lstStyle/>
            <a:p>
              <a:endParaRPr lang="en-US"/>
            </a:p>
          </p:txBody>
        </p:sp>
        <p:sp>
          <p:nvSpPr>
            <p:cNvPr id="263" name="Line 74"/>
            <p:cNvSpPr>
              <a:spLocks noChangeShapeType="1"/>
            </p:cNvSpPr>
            <p:nvPr/>
          </p:nvSpPr>
          <p:spPr bwMode="auto">
            <a:xfrm>
              <a:off x="8382000" y="4876800"/>
              <a:ext cx="0" cy="990600"/>
            </a:xfrm>
            <a:prstGeom prst="line">
              <a:avLst/>
            </a:prstGeom>
            <a:noFill/>
            <a:ln w="28575">
              <a:solidFill>
                <a:schemeClr val="tx1"/>
              </a:solidFill>
              <a:round/>
            </a:ln>
            <a:effectLst/>
          </p:spPr>
          <p:txBody>
            <a:bodyPr/>
            <a:lstStyle/>
            <a:p>
              <a:endParaRPr lang="en-US"/>
            </a:p>
          </p:txBody>
        </p:sp>
        <p:sp>
          <p:nvSpPr>
            <p:cNvPr id="264" name="Line 75"/>
            <p:cNvSpPr>
              <a:spLocks noChangeShapeType="1"/>
            </p:cNvSpPr>
            <p:nvPr/>
          </p:nvSpPr>
          <p:spPr bwMode="auto">
            <a:xfrm>
              <a:off x="5181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265" name="Line 76"/>
            <p:cNvSpPr>
              <a:spLocks noChangeShapeType="1"/>
            </p:cNvSpPr>
            <p:nvPr/>
          </p:nvSpPr>
          <p:spPr bwMode="auto">
            <a:xfrm>
              <a:off x="3276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266" name="AutoShape 77"/>
            <p:cNvSpPr>
              <a:spLocks noChangeArrowheads="1"/>
            </p:cNvSpPr>
            <p:nvPr/>
          </p:nvSpPr>
          <p:spPr bwMode="auto">
            <a:xfrm rot="-5400000">
              <a:off x="8382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7" name="Line 78"/>
            <p:cNvSpPr>
              <a:spLocks noChangeShapeType="1"/>
            </p:cNvSpPr>
            <p:nvPr/>
          </p:nvSpPr>
          <p:spPr bwMode="auto">
            <a:xfrm>
              <a:off x="8839200" y="4648200"/>
              <a:ext cx="152400" cy="0"/>
            </a:xfrm>
            <a:prstGeom prst="line">
              <a:avLst/>
            </a:prstGeom>
            <a:noFill/>
            <a:ln w="28575">
              <a:solidFill>
                <a:schemeClr val="tx1"/>
              </a:solidFill>
              <a:round/>
            </a:ln>
            <a:effectLst/>
          </p:spPr>
          <p:txBody>
            <a:bodyPr/>
            <a:lstStyle/>
            <a:p>
              <a:endParaRPr lang="en-US"/>
            </a:p>
          </p:txBody>
        </p:sp>
        <p:sp>
          <p:nvSpPr>
            <p:cNvPr id="268" name="AutoShape 79"/>
            <p:cNvSpPr>
              <a:spLocks noChangeArrowheads="1"/>
            </p:cNvSpPr>
            <p:nvPr/>
          </p:nvSpPr>
          <p:spPr bwMode="auto">
            <a:xfrm rot="-5400000">
              <a:off x="5092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9" name="Line 80"/>
            <p:cNvSpPr>
              <a:spLocks noChangeShapeType="1"/>
            </p:cNvSpPr>
            <p:nvPr/>
          </p:nvSpPr>
          <p:spPr bwMode="auto">
            <a:xfrm>
              <a:off x="5588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70" name="Line 81"/>
            <p:cNvSpPr>
              <a:spLocks noChangeShapeType="1"/>
            </p:cNvSpPr>
            <p:nvPr/>
          </p:nvSpPr>
          <p:spPr bwMode="auto">
            <a:xfrm>
              <a:off x="3276600" y="5029200"/>
              <a:ext cx="0" cy="1600200"/>
            </a:xfrm>
            <a:prstGeom prst="line">
              <a:avLst/>
            </a:prstGeom>
            <a:noFill/>
            <a:ln w="28575">
              <a:solidFill>
                <a:schemeClr val="tx1"/>
              </a:solidFill>
              <a:round/>
            </a:ln>
            <a:effectLst/>
          </p:spPr>
          <p:txBody>
            <a:bodyPr/>
            <a:lstStyle/>
            <a:p>
              <a:endParaRPr lang="en-US"/>
            </a:p>
          </p:txBody>
        </p:sp>
        <p:sp>
          <p:nvSpPr>
            <p:cNvPr id="271" name="Line 82"/>
            <p:cNvSpPr>
              <a:spLocks noChangeShapeType="1"/>
            </p:cNvSpPr>
            <p:nvPr/>
          </p:nvSpPr>
          <p:spPr bwMode="auto">
            <a:xfrm>
              <a:off x="8686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272" name="Rectangle 83"/>
            <p:cNvSpPr>
              <a:spLocks noChangeArrowheads="1"/>
            </p:cNvSpPr>
            <p:nvPr/>
          </p:nvSpPr>
          <p:spPr bwMode="auto">
            <a:xfrm>
              <a:off x="7162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273" name="Rectangle 84"/>
            <p:cNvSpPr>
              <a:spLocks noChangeArrowheads="1"/>
            </p:cNvSpPr>
            <p:nvPr/>
          </p:nvSpPr>
          <p:spPr bwMode="auto">
            <a:xfrm>
              <a:off x="4343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274" name="Oval 85"/>
            <p:cNvSpPr>
              <a:spLocks noChangeArrowheads="1"/>
            </p:cNvSpPr>
            <p:nvPr/>
          </p:nvSpPr>
          <p:spPr bwMode="auto">
            <a:xfrm>
              <a:off x="5410200" y="1752600"/>
              <a:ext cx="457200" cy="533400"/>
            </a:xfrm>
            <a:prstGeom prst="ellipse">
              <a:avLst/>
            </a:prstGeom>
            <a:noFill/>
            <a:ln w="12700">
              <a:solidFill>
                <a:schemeClr val="tx1"/>
              </a:solidFill>
              <a:round/>
            </a:ln>
            <a:effectLst/>
          </p:spPr>
          <p:txBody>
            <a:bodyPr wrap="none" anchor="ctr"/>
            <a:lstStyle/>
            <a:p>
              <a:endParaRPr lang="en-US"/>
            </a:p>
          </p:txBody>
        </p:sp>
        <p:sp>
          <p:nvSpPr>
            <p:cNvPr id="275" name="Rectangle 86"/>
            <p:cNvSpPr>
              <a:spLocks noChangeArrowheads="1"/>
            </p:cNvSpPr>
            <p:nvPr/>
          </p:nvSpPr>
          <p:spPr bwMode="auto">
            <a:xfrm>
              <a:off x="5410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276" name="Line 87"/>
            <p:cNvSpPr>
              <a:spLocks noChangeShapeType="1"/>
            </p:cNvSpPr>
            <p:nvPr/>
          </p:nvSpPr>
          <p:spPr bwMode="auto">
            <a:xfrm>
              <a:off x="5181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277" name="Line 88"/>
            <p:cNvSpPr>
              <a:spLocks noChangeShapeType="1"/>
            </p:cNvSpPr>
            <p:nvPr/>
          </p:nvSpPr>
          <p:spPr bwMode="auto">
            <a:xfrm>
              <a:off x="4419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278" name="Group 89"/>
            <p:cNvGrpSpPr/>
            <p:nvPr/>
          </p:nvGrpSpPr>
          <p:grpSpPr bwMode="auto">
            <a:xfrm>
              <a:off x="6096000" y="1295400"/>
              <a:ext cx="381000" cy="914400"/>
              <a:chOff x="1392" y="2880"/>
              <a:chExt cx="288" cy="480"/>
            </a:xfrm>
          </p:grpSpPr>
          <p:sp>
            <p:nvSpPr>
              <p:cNvPr id="279"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280"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281"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282"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283"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284"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285"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86" name="Text Box 97"/>
            <p:cNvSpPr txBox="1">
              <a:spLocks noChangeArrowheads="1"/>
            </p:cNvSpPr>
            <p:nvPr/>
          </p:nvSpPr>
          <p:spPr bwMode="auto">
            <a:xfrm>
              <a:off x="6096000" y="16002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87" name="Line 98"/>
            <p:cNvSpPr>
              <a:spLocks noChangeShapeType="1"/>
            </p:cNvSpPr>
            <p:nvPr/>
          </p:nvSpPr>
          <p:spPr bwMode="auto">
            <a:xfrm>
              <a:off x="5853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288" name="Line 99"/>
            <p:cNvSpPr>
              <a:spLocks noChangeShapeType="1"/>
            </p:cNvSpPr>
            <p:nvPr/>
          </p:nvSpPr>
          <p:spPr bwMode="auto">
            <a:xfrm>
              <a:off x="6477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289" name="Line 100"/>
            <p:cNvSpPr>
              <a:spLocks noChangeShapeType="1"/>
            </p:cNvSpPr>
            <p:nvPr/>
          </p:nvSpPr>
          <p:spPr bwMode="auto">
            <a:xfrm>
              <a:off x="838200" y="1219200"/>
              <a:ext cx="0" cy="3276600"/>
            </a:xfrm>
            <a:prstGeom prst="line">
              <a:avLst/>
            </a:prstGeom>
            <a:noFill/>
            <a:ln w="28575">
              <a:solidFill>
                <a:schemeClr val="tx1"/>
              </a:solidFill>
              <a:round/>
            </a:ln>
            <a:effectLst/>
          </p:spPr>
          <p:txBody>
            <a:bodyPr/>
            <a:lstStyle/>
            <a:p>
              <a:endParaRPr lang="en-US"/>
            </a:p>
          </p:txBody>
        </p:sp>
        <p:sp>
          <p:nvSpPr>
            <p:cNvPr id="290" name="AutoShape 101"/>
            <p:cNvSpPr>
              <a:spLocks noChangeArrowheads="1"/>
            </p:cNvSpPr>
            <p:nvPr/>
          </p:nvSpPr>
          <p:spPr bwMode="auto">
            <a:xfrm rot="-5400000">
              <a:off x="6400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1" name="Line 102"/>
            <p:cNvSpPr>
              <a:spLocks noChangeShapeType="1"/>
            </p:cNvSpPr>
            <p:nvPr/>
          </p:nvSpPr>
          <p:spPr bwMode="auto">
            <a:xfrm>
              <a:off x="5181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292" name="Line 103"/>
            <p:cNvSpPr>
              <a:spLocks noChangeShapeType="1"/>
            </p:cNvSpPr>
            <p:nvPr/>
          </p:nvSpPr>
          <p:spPr bwMode="auto">
            <a:xfrm>
              <a:off x="5181600" y="1219200"/>
              <a:ext cx="0" cy="381000"/>
            </a:xfrm>
            <a:prstGeom prst="line">
              <a:avLst/>
            </a:prstGeom>
            <a:noFill/>
            <a:ln w="28575">
              <a:solidFill>
                <a:schemeClr val="tx1"/>
              </a:solidFill>
              <a:round/>
            </a:ln>
            <a:effectLst/>
          </p:spPr>
          <p:txBody>
            <a:bodyPr/>
            <a:lstStyle/>
            <a:p>
              <a:endParaRPr lang="en-US"/>
            </a:p>
          </p:txBody>
        </p:sp>
        <p:sp>
          <p:nvSpPr>
            <p:cNvPr id="293" name="Line 104"/>
            <p:cNvSpPr>
              <a:spLocks noChangeShapeType="1"/>
            </p:cNvSpPr>
            <p:nvPr/>
          </p:nvSpPr>
          <p:spPr bwMode="auto">
            <a:xfrm>
              <a:off x="6934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294" name="Line 105"/>
            <p:cNvSpPr>
              <a:spLocks noChangeShapeType="1"/>
            </p:cNvSpPr>
            <p:nvPr/>
          </p:nvSpPr>
          <p:spPr bwMode="auto">
            <a:xfrm>
              <a:off x="6858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295" name="Rectangle 106"/>
            <p:cNvSpPr>
              <a:spLocks noChangeArrowheads="1"/>
            </p:cNvSpPr>
            <p:nvPr/>
          </p:nvSpPr>
          <p:spPr bwMode="auto">
            <a:xfrm>
              <a:off x="6858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296" name="Line 107"/>
            <p:cNvSpPr>
              <a:spLocks noChangeShapeType="1"/>
            </p:cNvSpPr>
            <p:nvPr/>
          </p:nvSpPr>
          <p:spPr bwMode="auto">
            <a:xfrm>
              <a:off x="6629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97" name="AutoShape 108"/>
            <p:cNvSpPr>
              <a:spLocks noChangeArrowheads="1"/>
            </p:cNvSpPr>
            <p:nvPr/>
          </p:nvSpPr>
          <p:spPr bwMode="auto">
            <a:xfrm rot="-5400000">
              <a:off x="2933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8" name="Line 109"/>
            <p:cNvSpPr>
              <a:spLocks noChangeShapeType="1"/>
            </p:cNvSpPr>
            <p:nvPr/>
          </p:nvSpPr>
          <p:spPr bwMode="auto">
            <a:xfrm>
              <a:off x="3352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299" name="Line 110"/>
            <p:cNvSpPr>
              <a:spLocks noChangeShapeType="1"/>
            </p:cNvSpPr>
            <p:nvPr/>
          </p:nvSpPr>
          <p:spPr bwMode="auto">
            <a:xfrm>
              <a:off x="2957513" y="4267200"/>
              <a:ext cx="0" cy="228600"/>
            </a:xfrm>
            <a:prstGeom prst="line">
              <a:avLst/>
            </a:prstGeom>
            <a:noFill/>
            <a:ln w="19050">
              <a:solidFill>
                <a:schemeClr val="tx1"/>
              </a:solidFill>
              <a:round/>
            </a:ln>
            <a:effectLst/>
          </p:spPr>
          <p:txBody>
            <a:bodyPr/>
            <a:lstStyle/>
            <a:p>
              <a:endParaRPr lang="en-US"/>
            </a:p>
          </p:txBody>
        </p:sp>
        <p:sp>
          <p:nvSpPr>
            <p:cNvPr id="300" name="Line 111"/>
            <p:cNvSpPr>
              <a:spLocks noChangeShapeType="1"/>
            </p:cNvSpPr>
            <p:nvPr/>
          </p:nvSpPr>
          <p:spPr bwMode="auto">
            <a:xfrm>
              <a:off x="2957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301" name="Line 112"/>
            <p:cNvSpPr>
              <a:spLocks noChangeShapeType="1"/>
            </p:cNvSpPr>
            <p:nvPr/>
          </p:nvSpPr>
          <p:spPr bwMode="auto">
            <a:xfrm>
              <a:off x="3200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302" name="Rectangle 113"/>
            <p:cNvSpPr>
              <a:spLocks noChangeArrowheads="1"/>
            </p:cNvSpPr>
            <p:nvPr/>
          </p:nvSpPr>
          <p:spPr bwMode="auto">
            <a:xfrm>
              <a:off x="2667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303" name="Oval 114"/>
            <p:cNvSpPr>
              <a:spLocks noChangeArrowheads="1"/>
            </p:cNvSpPr>
            <p:nvPr/>
          </p:nvSpPr>
          <p:spPr bwMode="auto">
            <a:xfrm>
              <a:off x="5791200" y="5410200"/>
              <a:ext cx="609600" cy="762000"/>
            </a:xfrm>
            <a:prstGeom prst="ellipse">
              <a:avLst/>
            </a:prstGeom>
            <a:noFill/>
            <a:ln w="12700">
              <a:solidFill>
                <a:schemeClr val="accent1"/>
              </a:solidFill>
              <a:round/>
            </a:ln>
            <a:effectLst/>
          </p:spPr>
          <p:txBody>
            <a:bodyPr wrap="none" anchor="ctr"/>
            <a:lstStyle/>
            <a:p>
              <a:endParaRPr lang="en-US"/>
            </a:p>
          </p:txBody>
        </p:sp>
        <p:sp>
          <p:nvSpPr>
            <p:cNvPr id="304" name="Rectangle 115"/>
            <p:cNvSpPr>
              <a:spLocks noChangeArrowheads="1"/>
            </p:cNvSpPr>
            <p:nvPr/>
          </p:nvSpPr>
          <p:spPr bwMode="auto">
            <a:xfrm>
              <a:off x="5867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305" name="Line 116"/>
            <p:cNvSpPr>
              <a:spLocks noChangeShapeType="1"/>
            </p:cNvSpPr>
            <p:nvPr/>
          </p:nvSpPr>
          <p:spPr bwMode="auto">
            <a:xfrm>
              <a:off x="3657600" y="6324600"/>
              <a:ext cx="1905000" cy="0"/>
            </a:xfrm>
            <a:prstGeom prst="line">
              <a:avLst/>
            </a:prstGeom>
            <a:noFill/>
            <a:ln w="19050">
              <a:solidFill>
                <a:schemeClr val="tx1"/>
              </a:solidFill>
              <a:round/>
            </a:ln>
            <a:effectLst/>
          </p:spPr>
          <p:txBody>
            <a:bodyPr/>
            <a:lstStyle/>
            <a:p>
              <a:endParaRPr lang="en-US"/>
            </a:p>
          </p:txBody>
        </p:sp>
        <p:sp>
          <p:nvSpPr>
            <p:cNvPr id="306" name="Line 117"/>
            <p:cNvSpPr>
              <a:spLocks noChangeShapeType="1"/>
            </p:cNvSpPr>
            <p:nvPr/>
          </p:nvSpPr>
          <p:spPr bwMode="auto">
            <a:xfrm>
              <a:off x="5548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307" name="Rectangle 118"/>
            <p:cNvSpPr>
              <a:spLocks noChangeArrowheads="1"/>
            </p:cNvSpPr>
            <p:nvPr/>
          </p:nvSpPr>
          <p:spPr bwMode="auto">
            <a:xfrm>
              <a:off x="8610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8" name="Rectangle 119"/>
            <p:cNvSpPr>
              <a:spLocks noChangeArrowheads="1"/>
            </p:cNvSpPr>
            <p:nvPr/>
          </p:nvSpPr>
          <p:spPr bwMode="auto">
            <a:xfrm>
              <a:off x="5410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9" name="Rectangle 120"/>
            <p:cNvSpPr>
              <a:spLocks noChangeArrowheads="1"/>
            </p:cNvSpPr>
            <p:nvPr/>
          </p:nvSpPr>
          <p:spPr bwMode="auto">
            <a:xfrm>
              <a:off x="3124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0" name="Rectangle 121"/>
            <p:cNvSpPr>
              <a:spLocks noChangeArrowheads="1"/>
            </p:cNvSpPr>
            <p:nvPr/>
          </p:nvSpPr>
          <p:spPr bwMode="auto">
            <a:xfrm>
              <a:off x="3124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1" name="Rectangle 122"/>
            <p:cNvSpPr>
              <a:spLocks noChangeArrowheads="1"/>
            </p:cNvSpPr>
            <p:nvPr/>
          </p:nvSpPr>
          <p:spPr bwMode="auto">
            <a:xfrm>
              <a:off x="5410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2" name="Rectangle 123"/>
            <p:cNvSpPr>
              <a:spLocks noChangeArrowheads="1"/>
            </p:cNvSpPr>
            <p:nvPr/>
          </p:nvSpPr>
          <p:spPr bwMode="auto">
            <a:xfrm>
              <a:off x="8610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3" name="Rectangle 124"/>
            <p:cNvSpPr>
              <a:spLocks noChangeArrowheads="1"/>
            </p:cNvSpPr>
            <p:nvPr/>
          </p:nvSpPr>
          <p:spPr bwMode="auto">
            <a:xfrm>
              <a:off x="6705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4" name="Rectangle 125"/>
            <p:cNvSpPr>
              <a:spLocks noChangeArrowheads="1"/>
            </p:cNvSpPr>
            <p:nvPr/>
          </p:nvSpPr>
          <p:spPr bwMode="auto">
            <a:xfrm>
              <a:off x="6705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5" name="Rectangle 126"/>
            <p:cNvSpPr>
              <a:spLocks noChangeArrowheads="1"/>
            </p:cNvSpPr>
            <p:nvPr/>
          </p:nvSpPr>
          <p:spPr bwMode="auto">
            <a:xfrm>
              <a:off x="2514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316" name="Line 127"/>
            <p:cNvSpPr>
              <a:spLocks noChangeShapeType="1"/>
            </p:cNvSpPr>
            <p:nvPr/>
          </p:nvSpPr>
          <p:spPr bwMode="auto">
            <a:xfrm>
              <a:off x="6096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317" name="Rectangle 128"/>
            <p:cNvSpPr>
              <a:spLocks noChangeArrowheads="1"/>
            </p:cNvSpPr>
            <p:nvPr/>
          </p:nvSpPr>
          <p:spPr bwMode="auto">
            <a:xfrm>
              <a:off x="4724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318" name="Rectangle 129"/>
            <p:cNvSpPr>
              <a:spLocks noChangeArrowheads="1"/>
            </p:cNvSpPr>
            <p:nvPr/>
          </p:nvSpPr>
          <p:spPr bwMode="auto">
            <a:xfrm>
              <a:off x="2667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319" name="Rectangle 130"/>
            <p:cNvSpPr>
              <a:spLocks noChangeArrowheads="1"/>
            </p:cNvSpPr>
            <p:nvPr/>
          </p:nvSpPr>
          <p:spPr bwMode="auto">
            <a:xfrm>
              <a:off x="2652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320" name="Rectangle 131"/>
            <p:cNvSpPr>
              <a:spLocks noChangeArrowheads="1"/>
            </p:cNvSpPr>
            <p:nvPr/>
          </p:nvSpPr>
          <p:spPr bwMode="auto">
            <a:xfrm>
              <a:off x="2652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321" name="Text Box 132"/>
            <p:cNvSpPr txBox="1">
              <a:spLocks noChangeArrowheads="1"/>
            </p:cNvSpPr>
            <p:nvPr/>
          </p:nvSpPr>
          <p:spPr bwMode="auto">
            <a:xfrm>
              <a:off x="2576513" y="4800600"/>
              <a:ext cx="701675" cy="492776"/>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322" name="Line 133"/>
            <p:cNvSpPr>
              <a:spLocks noChangeShapeType="1"/>
            </p:cNvSpPr>
            <p:nvPr/>
          </p:nvSpPr>
          <p:spPr bwMode="auto">
            <a:xfrm>
              <a:off x="228600" y="762000"/>
              <a:ext cx="0" cy="3733800"/>
            </a:xfrm>
            <a:prstGeom prst="line">
              <a:avLst/>
            </a:prstGeom>
            <a:noFill/>
            <a:ln w="28575">
              <a:solidFill>
                <a:schemeClr val="tx1"/>
              </a:solidFill>
              <a:round/>
            </a:ln>
            <a:effectLst/>
          </p:spPr>
          <p:txBody>
            <a:bodyPr/>
            <a:lstStyle/>
            <a:p>
              <a:endParaRPr lang="en-US"/>
            </a:p>
          </p:txBody>
        </p:sp>
        <p:sp>
          <p:nvSpPr>
            <p:cNvPr id="323" name="Line 134"/>
            <p:cNvSpPr>
              <a:spLocks noChangeShapeType="1"/>
            </p:cNvSpPr>
            <p:nvPr/>
          </p:nvSpPr>
          <p:spPr bwMode="auto">
            <a:xfrm>
              <a:off x="7848600" y="762000"/>
              <a:ext cx="0" cy="533400"/>
            </a:xfrm>
            <a:prstGeom prst="line">
              <a:avLst/>
            </a:prstGeom>
            <a:noFill/>
            <a:ln w="28575">
              <a:solidFill>
                <a:schemeClr val="tx1"/>
              </a:solidFill>
              <a:round/>
            </a:ln>
            <a:effectLst/>
          </p:spPr>
          <p:txBody>
            <a:bodyPr/>
            <a:lstStyle/>
            <a:p>
              <a:endParaRPr lang="en-US"/>
            </a:p>
          </p:txBody>
        </p:sp>
        <p:sp>
          <p:nvSpPr>
            <p:cNvPr id="324" name="Line 135"/>
            <p:cNvSpPr>
              <a:spLocks noChangeShapeType="1"/>
            </p:cNvSpPr>
            <p:nvPr/>
          </p:nvSpPr>
          <p:spPr bwMode="auto">
            <a:xfrm>
              <a:off x="5181600" y="5105400"/>
              <a:ext cx="0" cy="609600"/>
            </a:xfrm>
            <a:prstGeom prst="line">
              <a:avLst/>
            </a:prstGeom>
            <a:noFill/>
            <a:ln w="28575">
              <a:solidFill>
                <a:schemeClr val="tx1"/>
              </a:solidFill>
              <a:round/>
            </a:ln>
            <a:effectLst/>
          </p:spPr>
          <p:txBody>
            <a:bodyPr/>
            <a:lstStyle/>
            <a:p>
              <a:endParaRPr lang="en-US"/>
            </a:p>
          </p:txBody>
        </p:sp>
        <p:sp>
          <p:nvSpPr>
            <p:cNvPr id="325" name="Oval 136"/>
            <p:cNvSpPr>
              <a:spLocks noChangeArrowheads="1"/>
            </p:cNvSpPr>
            <p:nvPr/>
          </p:nvSpPr>
          <p:spPr bwMode="auto">
            <a:xfrm>
              <a:off x="2971800" y="1981200"/>
              <a:ext cx="762000" cy="1219200"/>
            </a:xfrm>
            <a:prstGeom prst="ellipse">
              <a:avLst/>
            </a:prstGeom>
            <a:noFill/>
            <a:ln w="12700">
              <a:solidFill>
                <a:schemeClr val="accent1"/>
              </a:solidFill>
              <a:round/>
            </a:ln>
            <a:effectLst/>
          </p:spPr>
          <p:txBody>
            <a:bodyPr wrap="none" anchor="ctr"/>
            <a:lstStyle/>
            <a:p>
              <a:endParaRPr lang="en-US"/>
            </a:p>
          </p:txBody>
        </p:sp>
        <p:sp>
          <p:nvSpPr>
            <p:cNvPr id="326" name="Rectangle 137"/>
            <p:cNvSpPr>
              <a:spLocks noChangeArrowheads="1"/>
            </p:cNvSpPr>
            <p:nvPr/>
          </p:nvSpPr>
          <p:spPr bwMode="auto">
            <a:xfrm>
              <a:off x="3124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327" name="Line 138"/>
            <p:cNvSpPr>
              <a:spLocks noChangeShapeType="1"/>
            </p:cNvSpPr>
            <p:nvPr/>
          </p:nvSpPr>
          <p:spPr bwMode="auto">
            <a:xfrm>
              <a:off x="2667000" y="1066800"/>
              <a:ext cx="0" cy="3429000"/>
            </a:xfrm>
            <a:prstGeom prst="line">
              <a:avLst/>
            </a:prstGeom>
            <a:noFill/>
            <a:ln w="28575">
              <a:solidFill>
                <a:schemeClr val="tx1"/>
              </a:solidFill>
              <a:round/>
            </a:ln>
            <a:effectLst/>
          </p:spPr>
          <p:txBody>
            <a:bodyPr/>
            <a:lstStyle/>
            <a:p>
              <a:endParaRPr lang="en-US"/>
            </a:p>
          </p:txBody>
        </p:sp>
        <p:sp>
          <p:nvSpPr>
            <p:cNvPr id="328" name="Line 139"/>
            <p:cNvSpPr>
              <a:spLocks noChangeShapeType="1"/>
            </p:cNvSpPr>
            <p:nvPr/>
          </p:nvSpPr>
          <p:spPr bwMode="auto">
            <a:xfrm>
              <a:off x="2667000" y="2667000"/>
              <a:ext cx="304800" cy="0"/>
            </a:xfrm>
            <a:prstGeom prst="line">
              <a:avLst/>
            </a:prstGeom>
            <a:noFill/>
            <a:ln w="19050">
              <a:solidFill>
                <a:schemeClr val="tx1"/>
              </a:solidFill>
              <a:round/>
              <a:tailEnd type="triangle" w="med" len="med"/>
            </a:ln>
            <a:effectLst/>
          </p:spPr>
          <p:txBody>
            <a:bodyPr/>
            <a:lstStyle/>
            <a:p>
              <a:endParaRPr lang="en-US"/>
            </a:p>
          </p:txBody>
        </p:sp>
        <p:sp>
          <p:nvSpPr>
            <p:cNvPr id="329" name="Rectangle 140"/>
            <p:cNvSpPr>
              <a:spLocks noChangeArrowheads="1"/>
            </p:cNvSpPr>
            <p:nvPr/>
          </p:nvSpPr>
          <p:spPr bwMode="auto">
            <a:xfrm>
              <a:off x="2209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[31-26]</a:t>
              </a:r>
              <a:endParaRPr lang="en-US" sz="1200" dirty="0">
                <a:solidFill>
                  <a:schemeClr val="tx1"/>
                </a:solidFill>
              </a:endParaRPr>
            </a:p>
          </p:txBody>
        </p:sp>
        <p:sp>
          <p:nvSpPr>
            <p:cNvPr id="330" name="AutoShape 141"/>
            <p:cNvSpPr>
              <a:spLocks noChangeArrowheads="1"/>
            </p:cNvSpPr>
            <p:nvPr/>
          </p:nvSpPr>
          <p:spPr bwMode="auto">
            <a:xfrm>
              <a:off x="6400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331" name="Line 142"/>
            <p:cNvSpPr>
              <a:spLocks noChangeShapeType="1"/>
            </p:cNvSpPr>
            <p:nvPr/>
          </p:nvSpPr>
          <p:spPr bwMode="auto">
            <a:xfrm>
              <a:off x="6705600" y="2286000"/>
              <a:ext cx="152400" cy="0"/>
            </a:xfrm>
            <a:prstGeom prst="line">
              <a:avLst/>
            </a:prstGeom>
            <a:noFill/>
            <a:ln w="12700">
              <a:solidFill>
                <a:schemeClr val="accent1"/>
              </a:solidFill>
              <a:round/>
            </a:ln>
            <a:effectLst/>
          </p:spPr>
          <p:txBody>
            <a:bodyPr/>
            <a:lstStyle/>
            <a:p>
              <a:endParaRPr lang="en-US"/>
            </a:p>
          </p:txBody>
        </p:sp>
        <p:sp>
          <p:nvSpPr>
            <p:cNvPr id="332" name="Line 143"/>
            <p:cNvSpPr>
              <a:spLocks noChangeShapeType="1"/>
            </p:cNvSpPr>
            <p:nvPr/>
          </p:nvSpPr>
          <p:spPr bwMode="auto">
            <a:xfrm>
              <a:off x="6248400" y="2362200"/>
              <a:ext cx="152400" cy="0"/>
            </a:xfrm>
            <a:prstGeom prst="line">
              <a:avLst/>
            </a:prstGeom>
            <a:noFill/>
            <a:ln w="12700">
              <a:solidFill>
                <a:schemeClr val="accent1"/>
              </a:solidFill>
              <a:round/>
            </a:ln>
            <a:effectLst/>
          </p:spPr>
          <p:txBody>
            <a:bodyPr/>
            <a:lstStyle/>
            <a:p>
              <a:endParaRPr lang="en-US"/>
            </a:p>
          </p:txBody>
        </p:sp>
        <p:sp>
          <p:nvSpPr>
            <p:cNvPr id="333" name="Line 144"/>
            <p:cNvSpPr>
              <a:spLocks noChangeShapeType="1"/>
            </p:cNvSpPr>
            <p:nvPr/>
          </p:nvSpPr>
          <p:spPr bwMode="auto">
            <a:xfrm>
              <a:off x="3733800" y="2362200"/>
              <a:ext cx="2438400" cy="0"/>
            </a:xfrm>
            <a:prstGeom prst="line">
              <a:avLst/>
            </a:prstGeom>
            <a:noFill/>
            <a:ln w="12700">
              <a:solidFill>
                <a:schemeClr val="accent1"/>
              </a:solidFill>
              <a:round/>
            </a:ln>
            <a:effectLst/>
          </p:spPr>
          <p:txBody>
            <a:bodyPr/>
            <a:lstStyle/>
            <a:p>
              <a:endParaRPr lang="en-US"/>
            </a:p>
          </p:txBody>
        </p:sp>
        <p:sp>
          <p:nvSpPr>
            <p:cNvPr id="334" name="Rectangle 145"/>
            <p:cNvSpPr>
              <a:spLocks noChangeArrowheads="1"/>
            </p:cNvSpPr>
            <p:nvPr/>
          </p:nvSpPr>
          <p:spPr bwMode="auto">
            <a:xfrm>
              <a:off x="3810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335" name="Line 146"/>
            <p:cNvSpPr>
              <a:spLocks noChangeShapeType="1"/>
            </p:cNvSpPr>
            <p:nvPr/>
          </p:nvSpPr>
          <p:spPr bwMode="auto">
            <a:xfrm>
              <a:off x="3733800" y="2514600"/>
              <a:ext cx="5181600" cy="0"/>
            </a:xfrm>
            <a:prstGeom prst="line">
              <a:avLst/>
            </a:prstGeom>
            <a:noFill/>
            <a:ln w="12700">
              <a:solidFill>
                <a:schemeClr val="accent1"/>
              </a:solidFill>
              <a:round/>
            </a:ln>
            <a:effectLst/>
          </p:spPr>
          <p:txBody>
            <a:bodyPr/>
            <a:lstStyle/>
            <a:p>
              <a:endParaRPr lang="en-US"/>
            </a:p>
          </p:txBody>
        </p:sp>
        <p:sp>
          <p:nvSpPr>
            <p:cNvPr id="336" name="Line 147"/>
            <p:cNvSpPr>
              <a:spLocks noChangeShapeType="1"/>
            </p:cNvSpPr>
            <p:nvPr/>
          </p:nvSpPr>
          <p:spPr bwMode="auto">
            <a:xfrm>
              <a:off x="7543800" y="5486400"/>
              <a:ext cx="1371600" cy="0"/>
            </a:xfrm>
            <a:prstGeom prst="line">
              <a:avLst/>
            </a:prstGeom>
            <a:noFill/>
            <a:ln w="12700">
              <a:solidFill>
                <a:schemeClr val="accent1"/>
              </a:solidFill>
              <a:round/>
            </a:ln>
            <a:effectLst/>
          </p:spPr>
          <p:txBody>
            <a:bodyPr/>
            <a:lstStyle/>
            <a:p>
              <a:endParaRPr lang="en-US"/>
            </a:p>
          </p:txBody>
        </p:sp>
        <p:sp>
          <p:nvSpPr>
            <p:cNvPr id="337" name="Line 148"/>
            <p:cNvSpPr>
              <a:spLocks noChangeShapeType="1"/>
            </p:cNvSpPr>
            <p:nvPr/>
          </p:nvSpPr>
          <p:spPr bwMode="auto">
            <a:xfrm>
              <a:off x="8915400" y="2514600"/>
              <a:ext cx="0" cy="2971800"/>
            </a:xfrm>
            <a:prstGeom prst="line">
              <a:avLst/>
            </a:prstGeom>
            <a:noFill/>
            <a:ln w="12700">
              <a:solidFill>
                <a:schemeClr val="accent1"/>
              </a:solidFill>
              <a:round/>
            </a:ln>
            <a:effectLst/>
          </p:spPr>
          <p:txBody>
            <a:bodyPr/>
            <a:lstStyle/>
            <a:p>
              <a:endParaRPr lang="en-US"/>
            </a:p>
          </p:txBody>
        </p:sp>
        <p:sp>
          <p:nvSpPr>
            <p:cNvPr id="338" name="Line 149"/>
            <p:cNvSpPr>
              <a:spLocks noChangeShapeType="1"/>
            </p:cNvSpPr>
            <p:nvPr/>
          </p:nvSpPr>
          <p:spPr bwMode="auto">
            <a:xfrm>
              <a:off x="3733800" y="2667000"/>
              <a:ext cx="4953000" cy="0"/>
            </a:xfrm>
            <a:prstGeom prst="line">
              <a:avLst/>
            </a:prstGeom>
            <a:noFill/>
            <a:ln w="12700">
              <a:solidFill>
                <a:schemeClr val="accent1"/>
              </a:solidFill>
              <a:round/>
            </a:ln>
            <a:effectLst/>
          </p:spPr>
          <p:txBody>
            <a:bodyPr/>
            <a:lstStyle/>
            <a:p>
              <a:endParaRPr lang="en-US"/>
            </a:p>
          </p:txBody>
        </p:sp>
        <p:sp>
          <p:nvSpPr>
            <p:cNvPr id="339" name="Line 150"/>
            <p:cNvSpPr>
              <a:spLocks noChangeShapeType="1"/>
            </p:cNvSpPr>
            <p:nvPr/>
          </p:nvSpPr>
          <p:spPr bwMode="auto">
            <a:xfrm>
              <a:off x="3733800" y="2819400"/>
              <a:ext cx="3810000" cy="0"/>
            </a:xfrm>
            <a:prstGeom prst="line">
              <a:avLst/>
            </a:prstGeom>
            <a:noFill/>
            <a:ln w="12700">
              <a:solidFill>
                <a:schemeClr val="accent1"/>
              </a:solidFill>
              <a:round/>
            </a:ln>
            <a:effectLst/>
          </p:spPr>
          <p:txBody>
            <a:bodyPr/>
            <a:lstStyle/>
            <a:p>
              <a:endParaRPr lang="en-US"/>
            </a:p>
          </p:txBody>
        </p:sp>
        <p:sp>
          <p:nvSpPr>
            <p:cNvPr id="340" name="Line 151"/>
            <p:cNvSpPr>
              <a:spLocks noChangeShapeType="1"/>
            </p:cNvSpPr>
            <p:nvPr/>
          </p:nvSpPr>
          <p:spPr bwMode="auto">
            <a:xfrm>
              <a:off x="3581400" y="3124200"/>
              <a:ext cx="609600" cy="0"/>
            </a:xfrm>
            <a:prstGeom prst="line">
              <a:avLst/>
            </a:prstGeom>
            <a:noFill/>
            <a:ln w="12700">
              <a:solidFill>
                <a:schemeClr val="accent1"/>
              </a:solidFill>
              <a:round/>
            </a:ln>
            <a:effectLst/>
          </p:spPr>
          <p:txBody>
            <a:bodyPr/>
            <a:lstStyle/>
            <a:p>
              <a:endParaRPr lang="en-US"/>
            </a:p>
          </p:txBody>
        </p:sp>
        <p:sp>
          <p:nvSpPr>
            <p:cNvPr id="341" name="Line 152"/>
            <p:cNvSpPr>
              <a:spLocks noChangeShapeType="1"/>
            </p:cNvSpPr>
            <p:nvPr/>
          </p:nvSpPr>
          <p:spPr bwMode="auto">
            <a:xfrm>
              <a:off x="3657600" y="2971800"/>
              <a:ext cx="1828800" cy="0"/>
            </a:xfrm>
            <a:prstGeom prst="line">
              <a:avLst/>
            </a:prstGeom>
            <a:noFill/>
            <a:ln w="12700">
              <a:solidFill>
                <a:schemeClr val="accent1"/>
              </a:solidFill>
              <a:round/>
            </a:ln>
            <a:effectLst/>
          </p:spPr>
          <p:txBody>
            <a:bodyPr/>
            <a:lstStyle/>
            <a:p>
              <a:endParaRPr lang="en-US"/>
            </a:p>
          </p:txBody>
        </p:sp>
        <p:sp>
          <p:nvSpPr>
            <p:cNvPr id="342" name="Line 153"/>
            <p:cNvSpPr>
              <a:spLocks noChangeShapeType="1"/>
            </p:cNvSpPr>
            <p:nvPr/>
          </p:nvSpPr>
          <p:spPr bwMode="auto">
            <a:xfrm>
              <a:off x="5486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343" name="Line 154"/>
            <p:cNvSpPr>
              <a:spLocks noChangeShapeType="1"/>
            </p:cNvSpPr>
            <p:nvPr/>
          </p:nvSpPr>
          <p:spPr bwMode="auto">
            <a:xfrm>
              <a:off x="2590800" y="6477000"/>
              <a:ext cx="3505200" cy="0"/>
            </a:xfrm>
            <a:prstGeom prst="line">
              <a:avLst/>
            </a:prstGeom>
            <a:noFill/>
            <a:ln w="19050">
              <a:solidFill>
                <a:schemeClr val="accent1"/>
              </a:solidFill>
              <a:round/>
            </a:ln>
            <a:effectLst/>
          </p:spPr>
          <p:txBody>
            <a:bodyPr/>
            <a:lstStyle/>
            <a:p>
              <a:endParaRPr lang="en-US"/>
            </a:p>
          </p:txBody>
        </p:sp>
        <p:sp>
          <p:nvSpPr>
            <p:cNvPr id="344" name="Line 155"/>
            <p:cNvSpPr>
              <a:spLocks noChangeShapeType="1"/>
            </p:cNvSpPr>
            <p:nvPr/>
          </p:nvSpPr>
          <p:spPr bwMode="auto">
            <a:xfrm>
              <a:off x="2590800" y="2286000"/>
              <a:ext cx="0" cy="4191000"/>
            </a:xfrm>
            <a:prstGeom prst="line">
              <a:avLst/>
            </a:prstGeom>
            <a:noFill/>
            <a:ln w="19050">
              <a:solidFill>
                <a:schemeClr val="accent1"/>
              </a:solidFill>
              <a:round/>
            </a:ln>
            <a:effectLst/>
          </p:spPr>
          <p:txBody>
            <a:bodyPr/>
            <a:lstStyle/>
            <a:p>
              <a:endParaRPr lang="en-US"/>
            </a:p>
          </p:txBody>
        </p:sp>
        <p:sp>
          <p:nvSpPr>
            <p:cNvPr id="345" name="Line 156"/>
            <p:cNvSpPr>
              <a:spLocks noChangeShapeType="1"/>
            </p:cNvSpPr>
            <p:nvPr/>
          </p:nvSpPr>
          <p:spPr bwMode="auto">
            <a:xfrm>
              <a:off x="2590800" y="2286000"/>
              <a:ext cx="457200" cy="0"/>
            </a:xfrm>
            <a:prstGeom prst="line">
              <a:avLst/>
            </a:prstGeom>
            <a:noFill/>
            <a:ln w="19050">
              <a:solidFill>
                <a:schemeClr val="accent1"/>
              </a:solidFill>
              <a:round/>
            </a:ln>
            <a:effectLst/>
          </p:spPr>
          <p:txBody>
            <a:bodyPr/>
            <a:lstStyle/>
            <a:p>
              <a:endParaRPr lang="en-US"/>
            </a:p>
          </p:txBody>
        </p:sp>
        <p:sp>
          <p:nvSpPr>
            <p:cNvPr id="346" name="Line 157"/>
            <p:cNvSpPr>
              <a:spLocks noChangeShapeType="1"/>
            </p:cNvSpPr>
            <p:nvPr/>
          </p:nvSpPr>
          <p:spPr bwMode="auto">
            <a:xfrm>
              <a:off x="3657600" y="5715000"/>
              <a:ext cx="0" cy="609600"/>
            </a:xfrm>
            <a:prstGeom prst="line">
              <a:avLst/>
            </a:prstGeom>
            <a:noFill/>
            <a:ln w="12700">
              <a:solidFill>
                <a:schemeClr val="tx1"/>
              </a:solidFill>
              <a:round/>
            </a:ln>
            <a:effectLst/>
          </p:spPr>
          <p:txBody>
            <a:bodyPr/>
            <a:lstStyle/>
            <a:p>
              <a:endParaRPr lang="en-US"/>
            </a:p>
          </p:txBody>
        </p:sp>
        <p:sp>
          <p:nvSpPr>
            <p:cNvPr id="347" name="Line 158"/>
            <p:cNvSpPr>
              <a:spLocks noChangeShapeType="1"/>
            </p:cNvSpPr>
            <p:nvPr/>
          </p:nvSpPr>
          <p:spPr bwMode="auto">
            <a:xfrm>
              <a:off x="5562600" y="5638800"/>
              <a:ext cx="0" cy="685800"/>
            </a:xfrm>
            <a:prstGeom prst="line">
              <a:avLst/>
            </a:prstGeom>
            <a:noFill/>
            <a:ln w="12700">
              <a:solidFill>
                <a:schemeClr val="tx1"/>
              </a:solidFill>
              <a:round/>
            </a:ln>
            <a:effectLst/>
          </p:spPr>
          <p:txBody>
            <a:bodyPr/>
            <a:lstStyle/>
            <a:p>
              <a:endParaRPr lang="en-US"/>
            </a:p>
          </p:txBody>
        </p:sp>
        <p:sp>
          <p:nvSpPr>
            <p:cNvPr id="348" name="Line 159"/>
            <p:cNvSpPr>
              <a:spLocks noChangeShapeType="1"/>
            </p:cNvSpPr>
            <p:nvPr/>
          </p:nvSpPr>
          <p:spPr bwMode="auto">
            <a:xfrm>
              <a:off x="6172200" y="2209800"/>
              <a:ext cx="228600" cy="0"/>
            </a:xfrm>
            <a:prstGeom prst="line">
              <a:avLst/>
            </a:prstGeom>
            <a:noFill/>
            <a:ln w="12700">
              <a:solidFill>
                <a:schemeClr val="accent1"/>
              </a:solidFill>
              <a:round/>
            </a:ln>
            <a:effectLst/>
          </p:spPr>
          <p:txBody>
            <a:bodyPr/>
            <a:lstStyle/>
            <a:p>
              <a:endParaRPr lang="en-US"/>
            </a:p>
          </p:txBody>
        </p:sp>
        <p:sp>
          <p:nvSpPr>
            <p:cNvPr id="349" name="Line 160"/>
            <p:cNvSpPr>
              <a:spLocks noChangeShapeType="1"/>
            </p:cNvSpPr>
            <p:nvPr/>
          </p:nvSpPr>
          <p:spPr bwMode="auto">
            <a:xfrm flipV="1">
              <a:off x="6172200" y="2209800"/>
              <a:ext cx="0" cy="152400"/>
            </a:xfrm>
            <a:prstGeom prst="line">
              <a:avLst/>
            </a:prstGeom>
            <a:noFill/>
            <a:ln w="12700">
              <a:solidFill>
                <a:schemeClr val="accent1"/>
              </a:solidFill>
              <a:round/>
            </a:ln>
            <a:effectLst/>
          </p:spPr>
          <p:txBody>
            <a:bodyPr/>
            <a:lstStyle/>
            <a:p>
              <a:endParaRPr lang="en-US"/>
            </a:p>
          </p:txBody>
        </p:sp>
        <p:sp>
          <p:nvSpPr>
            <p:cNvPr id="350" name="Line 161"/>
            <p:cNvSpPr>
              <a:spLocks noChangeShapeType="1"/>
            </p:cNvSpPr>
            <p:nvPr/>
          </p:nvSpPr>
          <p:spPr bwMode="auto">
            <a:xfrm>
              <a:off x="2133600" y="1600200"/>
              <a:ext cx="2286000" cy="0"/>
            </a:xfrm>
            <a:prstGeom prst="line">
              <a:avLst/>
            </a:prstGeom>
            <a:noFill/>
            <a:ln w="28575">
              <a:solidFill>
                <a:schemeClr val="tx1"/>
              </a:solidFill>
              <a:round/>
            </a:ln>
            <a:effectLst/>
          </p:spPr>
          <p:txBody>
            <a:bodyPr/>
            <a:lstStyle/>
            <a:p>
              <a:endParaRPr lang="en-US"/>
            </a:p>
          </p:txBody>
        </p:sp>
        <p:sp>
          <p:nvSpPr>
            <p:cNvPr id="351" name="Line 162"/>
            <p:cNvSpPr>
              <a:spLocks noChangeShapeType="1"/>
            </p:cNvSpPr>
            <p:nvPr/>
          </p:nvSpPr>
          <p:spPr bwMode="auto">
            <a:xfrm>
              <a:off x="4953000" y="4724400"/>
              <a:ext cx="152400" cy="0"/>
            </a:xfrm>
            <a:prstGeom prst="line">
              <a:avLst/>
            </a:prstGeom>
            <a:noFill/>
            <a:ln w="28575">
              <a:solidFill>
                <a:schemeClr val="tx1"/>
              </a:solidFill>
              <a:round/>
            </a:ln>
            <a:effectLst/>
          </p:spPr>
          <p:txBody>
            <a:bodyPr/>
            <a:lstStyle/>
            <a:p>
              <a:endParaRPr lang="en-US"/>
            </a:p>
          </p:txBody>
        </p:sp>
        <p:sp>
          <p:nvSpPr>
            <p:cNvPr id="352" name="Line 163"/>
            <p:cNvSpPr>
              <a:spLocks noChangeShapeType="1"/>
            </p:cNvSpPr>
            <p:nvPr/>
          </p:nvSpPr>
          <p:spPr bwMode="auto">
            <a:xfrm>
              <a:off x="6477000" y="4038600"/>
              <a:ext cx="0" cy="457200"/>
            </a:xfrm>
            <a:prstGeom prst="line">
              <a:avLst/>
            </a:prstGeom>
            <a:noFill/>
            <a:ln w="28575">
              <a:solidFill>
                <a:schemeClr val="tx1"/>
              </a:solidFill>
              <a:round/>
            </a:ln>
            <a:effectLst/>
          </p:spPr>
          <p:txBody>
            <a:bodyPr/>
            <a:lstStyle/>
            <a:p>
              <a:endParaRPr lang="en-US"/>
            </a:p>
          </p:txBody>
        </p:sp>
        <p:sp>
          <p:nvSpPr>
            <p:cNvPr id="353" name="Line 164"/>
            <p:cNvSpPr>
              <a:spLocks noChangeShapeType="1"/>
            </p:cNvSpPr>
            <p:nvPr/>
          </p:nvSpPr>
          <p:spPr bwMode="auto">
            <a:xfrm>
              <a:off x="6477000" y="4495800"/>
              <a:ext cx="0" cy="1371600"/>
            </a:xfrm>
            <a:prstGeom prst="line">
              <a:avLst/>
            </a:prstGeom>
            <a:noFill/>
            <a:ln w="28575">
              <a:solidFill>
                <a:schemeClr val="tx1"/>
              </a:solidFill>
              <a:round/>
            </a:ln>
            <a:effectLst/>
          </p:spPr>
          <p:txBody>
            <a:bodyPr/>
            <a:lstStyle/>
            <a:p>
              <a:endParaRPr lang="en-US"/>
            </a:p>
          </p:txBody>
        </p:sp>
        <p:sp>
          <p:nvSpPr>
            <p:cNvPr id="354" name="Line 165"/>
            <p:cNvSpPr>
              <a:spLocks noChangeShapeType="1"/>
            </p:cNvSpPr>
            <p:nvPr/>
          </p:nvSpPr>
          <p:spPr bwMode="auto">
            <a:xfrm>
              <a:off x="5181600" y="2057400"/>
              <a:ext cx="0" cy="3048000"/>
            </a:xfrm>
            <a:prstGeom prst="line">
              <a:avLst/>
            </a:prstGeom>
            <a:noFill/>
            <a:ln w="28575">
              <a:solidFill>
                <a:schemeClr val="tx1"/>
              </a:solidFill>
              <a:round/>
            </a:ln>
            <a:effectLst/>
          </p:spPr>
          <p:txBody>
            <a:bodyPr/>
            <a:lstStyle/>
            <a:p>
              <a:endParaRPr lang="en-US"/>
            </a:p>
          </p:txBody>
        </p:sp>
        <p:sp>
          <p:nvSpPr>
            <p:cNvPr id="355" name="Line 166"/>
            <p:cNvSpPr>
              <a:spLocks noChangeShapeType="1"/>
            </p:cNvSpPr>
            <p:nvPr/>
          </p:nvSpPr>
          <p:spPr bwMode="auto">
            <a:xfrm>
              <a:off x="2667000" y="4495800"/>
              <a:ext cx="0" cy="1219200"/>
            </a:xfrm>
            <a:prstGeom prst="line">
              <a:avLst/>
            </a:prstGeom>
            <a:noFill/>
            <a:ln w="28575">
              <a:solidFill>
                <a:schemeClr val="tx1"/>
              </a:solidFill>
              <a:round/>
            </a:ln>
            <a:effectLst/>
          </p:spPr>
          <p:txBody>
            <a:bodyPr/>
            <a:lstStyle/>
            <a:p>
              <a:endParaRPr lang="en-US"/>
            </a:p>
          </p:txBody>
        </p:sp>
        <p:sp>
          <p:nvSpPr>
            <p:cNvPr id="356" name="AutoShape 167"/>
            <p:cNvSpPr>
              <a:spLocks noChangeArrowheads="1"/>
            </p:cNvSpPr>
            <p:nvPr/>
          </p:nvSpPr>
          <p:spPr bwMode="auto">
            <a:xfrm rot="-5400000">
              <a:off x="7010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357" name="Line 168"/>
            <p:cNvSpPr>
              <a:spLocks noChangeShapeType="1"/>
            </p:cNvSpPr>
            <p:nvPr/>
          </p:nvSpPr>
          <p:spPr bwMode="auto">
            <a:xfrm>
              <a:off x="7543800" y="1295400"/>
              <a:ext cx="304800" cy="0"/>
            </a:xfrm>
            <a:prstGeom prst="line">
              <a:avLst/>
            </a:prstGeom>
            <a:noFill/>
            <a:ln w="28575">
              <a:solidFill>
                <a:schemeClr val="tx1"/>
              </a:solidFill>
              <a:round/>
            </a:ln>
            <a:effectLst/>
          </p:spPr>
          <p:txBody>
            <a:bodyPr/>
            <a:lstStyle/>
            <a:p>
              <a:endParaRPr lang="en-US"/>
            </a:p>
          </p:txBody>
        </p:sp>
        <p:sp>
          <p:nvSpPr>
            <p:cNvPr id="358" name="Oval 169"/>
            <p:cNvSpPr>
              <a:spLocks noChangeArrowheads="1"/>
            </p:cNvSpPr>
            <p:nvPr/>
          </p:nvSpPr>
          <p:spPr bwMode="auto">
            <a:xfrm>
              <a:off x="3200400" y="838200"/>
              <a:ext cx="457200" cy="533400"/>
            </a:xfrm>
            <a:prstGeom prst="ellipse">
              <a:avLst/>
            </a:prstGeom>
            <a:noFill/>
            <a:ln w="12700">
              <a:solidFill>
                <a:schemeClr val="tx1"/>
              </a:solidFill>
              <a:round/>
            </a:ln>
            <a:effectLst/>
          </p:spPr>
          <p:txBody>
            <a:bodyPr wrap="none" anchor="ctr"/>
            <a:lstStyle/>
            <a:p>
              <a:endParaRPr lang="en-US"/>
            </a:p>
          </p:txBody>
        </p:sp>
        <p:sp>
          <p:nvSpPr>
            <p:cNvPr id="359" name="Rectangle 170"/>
            <p:cNvSpPr>
              <a:spLocks noChangeArrowheads="1"/>
            </p:cNvSpPr>
            <p:nvPr/>
          </p:nvSpPr>
          <p:spPr bwMode="auto">
            <a:xfrm>
              <a:off x="3200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360" name="Line 171"/>
            <p:cNvSpPr>
              <a:spLocks noChangeShapeType="1"/>
            </p:cNvSpPr>
            <p:nvPr/>
          </p:nvSpPr>
          <p:spPr bwMode="auto">
            <a:xfrm>
              <a:off x="3581400" y="990600"/>
              <a:ext cx="3733800" cy="0"/>
            </a:xfrm>
            <a:prstGeom prst="line">
              <a:avLst/>
            </a:prstGeom>
            <a:noFill/>
            <a:ln w="28575">
              <a:solidFill>
                <a:schemeClr val="tx1"/>
              </a:solidFill>
              <a:round/>
              <a:tailEnd type="triangle" w="med" len="med"/>
            </a:ln>
            <a:effectLst/>
          </p:spPr>
          <p:txBody>
            <a:bodyPr/>
            <a:lstStyle/>
            <a:p>
              <a:endParaRPr lang="en-US"/>
            </a:p>
          </p:txBody>
        </p:sp>
        <p:sp>
          <p:nvSpPr>
            <p:cNvPr id="361" name="Rectangle 172"/>
            <p:cNvSpPr>
              <a:spLocks noChangeArrowheads="1"/>
            </p:cNvSpPr>
            <p:nvPr/>
          </p:nvSpPr>
          <p:spPr bwMode="auto">
            <a:xfrm>
              <a:off x="7315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62" name="Rectangle 173"/>
            <p:cNvSpPr>
              <a:spLocks noChangeArrowheads="1"/>
            </p:cNvSpPr>
            <p:nvPr/>
          </p:nvSpPr>
          <p:spPr bwMode="auto">
            <a:xfrm>
              <a:off x="7315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63" name="Line 174"/>
            <p:cNvSpPr>
              <a:spLocks noChangeShapeType="1"/>
            </p:cNvSpPr>
            <p:nvPr/>
          </p:nvSpPr>
          <p:spPr bwMode="auto">
            <a:xfrm>
              <a:off x="4932040" y="522361"/>
              <a:ext cx="2484276" cy="0"/>
            </a:xfrm>
            <a:prstGeom prst="line">
              <a:avLst/>
            </a:prstGeom>
            <a:noFill/>
            <a:ln w="12700">
              <a:solidFill>
                <a:schemeClr val="accent1"/>
              </a:solidFill>
              <a:round/>
            </a:ln>
            <a:effectLst/>
          </p:spPr>
          <p:txBody>
            <a:bodyPr/>
            <a:lstStyle/>
            <a:p>
              <a:endParaRPr lang="en-US"/>
            </a:p>
          </p:txBody>
        </p:sp>
        <p:sp>
          <p:nvSpPr>
            <p:cNvPr id="364" name="Line 175"/>
            <p:cNvSpPr>
              <a:spLocks noChangeShapeType="1"/>
            </p:cNvSpPr>
            <p:nvPr/>
          </p:nvSpPr>
          <p:spPr bwMode="auto">
            <a:xfrm flipH="1">
              <a:off x="7416316" y="522361"/>
              <a:ext cx="0" cy="385379"/>
            </a:xfrm>
            <a:prstGeom prst="line">
              <a:avLst/>
            </a:prstGeom>
            <a:noFill/>
            <a:ln w="12700">
              <a:solidFill>
                <a:schemeClr val="accent1"/>
              </a:solidFill>
              <a:round/>
              <a:tailEnd type="triangle" w="med" len="med"/>
            </a:ln>
            <a:effectLst/>
          </p:spPr>
          <p:txBody>
            <a:bodyPr/>
            <a:lstStyle/>
            <a:p>
              <a:endParaRPr lang="en-US"/>
            </a:p>
          </p:txBody>
        </p:sp>
        <p:sp>
          <p:nvSpPr>
            <p:cNvPr id="365" name="Line 176"/>
            <p:cNvSpPr>
              <a:spLocks noChangeShapeType="1"/>
            </p:cNvSpPr>
            <p:nvPr/>
          </p:nvSpPr>
          <p:spPr bwMode="auto">
            <a:xfrm>
              <a:off x="3657600" y="2209800"/>
              <a:ext cx="1295400" cy="0"/>
            </a:xfrm>
            <a:prstGeom prst="line">
              <a:avLst/>
            </a:prstGeom>
            <a:noFill/>
            <a:ln w="12700">
              <a:solidFill>
                <a:schemeClr val="accent1"/>
              </a:solidFill>
              <a:round/>
            </a:ln>
            <a:effectLst/>
          </p:spPr>
          <p:txBody>
            <a:bodyPr/>
            <a:lstStyle/>
            <a:p>
              <a:endParaRPr lang="en-US"/>
            </a:p>
          </p:txBody>
        </p:sp>
        <p:sp>
          <p:nvSpPr>
            <p:cNvPr id="366" name="Line 177"/>
            <p:cNvSpPr>
              <a:spLocks noChangeShapeType="1"/>
            </p:cNvSpPr>
            <p:nvPr/>
          </p:nvSpPr>
          <p:spPr bwMode="auto">
            <a:xfrm flipH="1">
              <a:off x="4932040" y="522361"/>
              <a:ext cx="0" cy="1695668"/>
            </a:xfrm>
            <a:prstGeom prst="line">
              <a:avLst/>
            </a:prstGeom>
            <a:noFill/>
            <a:ln w="12700">
              <a:solidFill>
                <a:schemeClr val="accent1"/>
              </a:solidFill>
              <a:round/>
            </a:ln>
            <a:effectLst/>
          </p:spPr>
          <p:txBody>
            <a:bodyPr/>
            <a:lstStyle/>
            <a:p>
              <a:endParaRPr lang="en-US"/>
            </a:p>
          </p:txBody>
        </p:sp>
        <p:sp>
          <p:nvSpPr>
            <p:cNvPr id="367" name="Rectangle 178"/>
            <p:cNvSpPr>
              <a:spLocks noChangeArrowheads="1"/>
            </p:cNvSpPr>
            <p:nvPr/>
          </p:nvSpPr>
          <p:spPr bwMode="auto">
            <a:xfrm>
              <a:off x="4419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368" name="Line 179"/>
            <p:cNvSpPr>
              <a:spLocks noChangeShapeType="1"/>
            </p:cNvSpPr>
            <p:nvPr/>
          </p:nvSpPr>
          <p:spPr bwMode="auto">
            <a:xfrm flipV="1">
              <a:off x="4419600" y="990600"/>
              <a:ext cx="0" cy="609600"/>
            </a:xfrm>
            <a:prstGeom prst="line">
              <a:avLst/>
            </a:prstGeom>
            <a:noFill/>
            <a:ln w="19050">
              <a:solidFill>
                <a:schemeClr val="tx1"/>
              </a:solidFill>
              <a:round/>
            </a:ln>
            <a:effectLst/>
          </p:spPr>
          <p:txBody>
            <a:bodyPr/>
            <a:lstStyle/>
            <a:p>
              <a:endParaRPr lang="en-US"/>
            </a:p>
          </p:txBody>
        </p:sp>
        <p:sp>
          <p:nvSpPr>
            <p:cNvPr id="369" name="Line 180"/>
            <p:cNvSpPr>
              <a:spLocks noChangeShapeType="1"/>
            </p:cNvSpPr>
            <p:nvPr/>
          </p:nvSpPr>
          <p:spPr bwMode="auto">
            <a:xfrm>
              <a:off x="2667000" y="1066800"/>
              <a:ext cx="533400" cy="0"/>
            </a:xfrm>
            <a:prstGeom prst="line">
              <a:avLst/>
            </a:prstGeom>
            <a:noFill/>
            <a:ln w="28575">
              <a:solidFill>
                <a:schemeClr val="tx1"/>
              </a:solidFill>
              <a:round/>
              <a:tailEnd type="triangle" w="med" len="med"/>
            </a:ln>
            <a:effectLst/>
          </p:spPr>
          <p:txBody>
            <a:bodyPr/>
            <a:lstStyle/>
            <a:p>
              <a:endParaRPr lang="en-US"/>
            </a:p>
          </p:txBody>
        </p:sp>
        <p:sp>
          <p:nvSpPr>
            <p:cNvPr id="370" name="Text Box 181"/>
            <p:cNvSpPr txBox="1">
              <a:spLocks noChangeArrowheads="1"/>
            </p:cNvSpPr>
            <p:nvPr/>
          </p:nvSpPr>
          <p:spPr bwMode="auto">
            <a:xfrm>
              <a:off x="4648200" y="9906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371" name="Line 182"/>
            <p:cNvSpPr>
              <a:spLocks noChangeShapeType="1"/>
            </p:cNvSpPr>
            <p:nvPr/>
          </p:nvSpPr>
          <p:spPr bwMode="auto">
            <a:xfrm>
              <a:off x="2895600" y="990600"/>
              <a:ext cx="76200" cy="152400"/>
            </a:xfrm>
            <a:prstGeom prst="line">
              <a:avLst/>
            </a:prstGeom>
            <a:noFill/>
            <a:ln w="12700">
              <a:solidFill>
                <a:schemeClr val="tx1"/>
              </a:solidFill>
              <a:round/>
            </a:ln>
            <a:effectLst/>
          </p:spPr>
          <p:txBody>
            <a:bodyPr/>
            <a:lstStyle/>
            <a:p>
              <a:endParaRPr lang="en-US"/>
            </a:p>
          </p:txBody>
        </p:sp>
        <p:sp>
          <p:nvSpPr>
            <p:cNvPr id="372" name="Line 183"/>
            <p:cNvSpPr>
              <a:spLocks noChangeShapeType="1"/>
            </p:cNvSpPr>
            <p:nvPr/>
          </p:nvSpPr>
          <p:spPr bwMode="auto">
            <a:xfrm>
              <a:off x="4648200" y="914400"/>
              <a:ext cx="76200" cy="152400"/>
            </a:xfrm>
            <a:prstGeom prst="line">
              <a:avLst/>
            </a:prstGeom>
            <a:noFill/>
            <a:ln w="12700">
              <a:solidFill>
                <a:schemeClr val="tx1"/>
              </a:solidFill>
              <a:round/>
            </a:ln>
            <a:effectLst/>
          </p:spPr>
          <p:txBody>
            <a:bodyPr/>
            <a:lstStyle/>
            <a:p>
              <a:endParaRPr lang="en-US"/>
            </a:p>
          </p:txBody>
        </p:sp>
        <p:sp>
          <p:nvSpPr>
            <p:cNvPr id="373" name="Rectangle 184"/>
            <p:cNvSpPr>
              <a:spLocks noChangeArrowheads="1"/>
            </p:cNvSpPr>
            <p:nvPr/>
          </p:nvSpPr>
          <p:spPr bwMode="auto">
            <a:xfrm>
              <a:off x="2362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374" name="Text Box 185"/>
            <p:cNvSpPr txBox="1">
              <a:spLocks noChangeArrowheads="1"/>
            </p:cNvSpPr>
            <p:nvPr/>
          </p:nvSpPr>
          <p:spPr bwMode="auto">
            <a:xfrm>
              <a:off x="2819400" y="1066800"/>
              <a:ext cx="361950" cy="294986"/>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375" name="Rectangle 186"/>
            <p:cNvSpPr>
              <a:spLocks noChangeArrowheads="1"/>
            </p:cNvSpPr>
            <p:nvPr/>
          </p:nvSpPr>
          <p:spPr bwMode="auto">
            <a:xfrm>
              <a:off x="4000500" y="1219200"/>
              <a:ext cx="100965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smtClean="0">
                  <a:solidFill>
                    <a:schemeClr val="tx1"/>
                  </a:solidFill>
                </a:rPr>
                <a:t>PC+4 [31-28</a:t>
              </a:r>
              <a:r>
                <a:rPr lang="en-US" sz="1200" dirty="0">
                  <a:solidFill>
                    <a:schemeClr val="tx1"/>
                  </a:solidFill>
                </a:rPr>
                <a:t>]</a:t>
              </a:r>
              <a:endParaRPr lang="en-US" sz="1200" dirty="0">
                <a:solidFill>
                  <a:schemeClr val="tx1"/>
                </a:solidFill>
              </a:endParaRPr>
            </a:p>
          </p:txBody>
        </p:sp>
        <p:sp>
          <p:nvSpPr>
            <p:cNvPr id="377" name="Line 188"/>
            <p:cNvSpPr>
              <a:spLocks noChangeShapeType="1"/>
            </p:cNvSpPr>
            <p:nvPr/>
          </p:nvSpPr>
          <p:spPr bwMode="auto">
            <a:xfrm>
              <a:off x="3810000" y="914400"/>
              <a:ext cx="76200" cy="152400"/>
            </a:xfrm>
            <a:prstGeom prst="line">
              <a:avLst/>
            </a:prstGeom>
            <a:noFill/>
            <a:ln w="12700">
              <a:solidFill>
                <a:schemeClr val="tx1"/>
              </a:solidFill>
              <a:round/>
            </a:ln>
            <a:effectLst/>
          </p:spPr>
          <p:txBody>
            <a:bodyPr/>
            <a:lstStyle/>
            <a:p>
              <a:endParaRPr lang="en-US"/>
            </a:p>
          </p:txBody>
        </p:sp>
        <p:sp>
          <p:nvSpPr>
            <p:cNvPr id="378" name="Text Box 189"/>
            <p:cNvSpPr txBox="1">
              <a:spLocks noChangeArrowheads="1"/>
            </p:cNvSpPr>
            <p:nvPr/>
          </p:nvSpPr>
          <p:spPr bwMode="auto">
            <a:xfrm>
              <a:off x="3733800" y="990600"/>
              <a:ext cx="361950" cy="294986"/>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IMING" val="|7.3|23.4|7.1"/>
</p:tagLst>
</file>

<file path=ppt/tags/tag11.xml><?xml version="1.0" encoding="utf-8"?>
<p:tagLst xmlns:p="http://schemas.openxmlformats.org/presentationml/2006/main">
  <p:tag name="TIMING" val="|7.4|23.4|3.3|3.6|7.7|1|0.9|39.2|27.6"/>
</p:tagLst>
</file>

<file path=ppt/tags/tag12.xml><?xml version="1.0" encoding="utf-8"?>
<p:tagLst xmlns:p="http://schemas.openxmlformats.org/presentationml/2006/main">
  <p:tag name="TIMING" val="|2.1|15|1.3|1|2.4|34.4"/>
</p:tagLst>
</file>

<file path=ppt/tags/tag13.xml><?xml version="1.0" encoding="utf-8"?>
<p:tagLst xmlns:p="http://schemas.openxmlformats.org/presentationml/2006/main">
  <p:tag name="TIMING" val="|7.4|23.4|3.3|3.6|7.7|1|0.9|39.2|27.6"/>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2.1|15|1.3|1|2.4|34.4"/>
</p:tagLst>
</file>

<file path=ppt/tags/tag16.xml><?xml version="1.0" encoding="utf-8"?>
<p:tagLst xmlns:p="http://schemas.openxmlformats.org/presentationml/2006/main">
  <p:tag name="TIMING" val="|3.2|11.9|5.4|39.2|28.1|1.6|15.9|0.8|1.3|14.4|1.3|5.9"/>
</p:tagLst>
</file>

<file path=ppt/tags/tag17.xml><?xml version="1.0" encoding="utf-8"?>
<p:tagLst xmlns:p="http://schemas.openxmlformats.org/presentationml/2006/main">
  <p:tag name="TIMING" val="|6.3|4|9.7|22.8|9.4|7.4|13.2|11.2|6.5|8"/>
</p:tagLst>
</file>

<file path=ppt/tags/tag18.xml><?xml version="1.0" encoding="utf-8"?>
<p:tagLst xmlns:p="http://schemas.openxmlformats.org/presentationml/2006/main">
  <p:tag name="TIMING" val="|7.3|23.4|7.1"/>
</p:tagLst>
</file>

<file path=ppt/tags/tag19.xml><?xml version="1.0" encoding="utf-8"?>
<p:tagLst xmlns:p="http://schemas.openxmlformats.org/presentationml/2006/main">
  <p:tag name="TIMING" val="|8.9|37.8|7.1|8.6|6.3|5.9|1|7"/>
</p:tagLst>
</file>

<file path=ppt/tags/tag2.xml><?xml version="1.0" encoding="utf-8"?>
<p:tagLst xmlns:p="http://schemas.openxmlformats.org/presentationml/2006/main">
  <p:tag name="TIMING" val="|13.5|5.1|1.8|2|1.7|1.7|15.2"/>
</p:tagLst>
</file>

<file path=ppt/tags/tag20.xml><?xml version="1.0" encoding="utf-8"?>
<p:tagLst xmlns:p="http://schemas.openxmlformats.org/presentationml/2006/main">
  <p:tag name="TIMING" val="|141.6|69.2"/>
</p:tagLst>
</file>

<file path=ppt/tags/tag21.xml><?xml version="1.0" encoding="utf-8"?>
<p:tagLst xmlns:p="http://schemas.openxmlformats.org/presentationml/2006/main">
  <p:tag name="TIMING" val="|32.2"/>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Mjg5YzkyYmE3ZGE4YjlmZDBmMzZhNWE0MjY5Njc3MTYifQ=="/>
</p:tagLst>
</file>

<file path=ppt/tags/tag3.xml><?xml version="1.0" encoding="utf-8"?>
<p:tagLst xmlns:p="http://schemas.openxmlformats.org/presentationml/2006/main">
  <p:tag name="TIMING" val="|6.1"/>
</p:tagLst>
</file>

<file path=ppt/tags/tag4.xml><?xml version="1.0" encoding="utf-8"?>
<p:tagLst xmlns:p="http://schemas.openxmlformats.org/presentationml/2006/main">
  <p:tag name="TIMING" val="|7.7|42.2|42.4|10.4|1|2.9|31.6|7.5|4.7|0.6|0.8|1.3|1.5|8.5|1.2|23.4|1.4|0.8|0.9|4.6|0.7|1.5|3.6|0.8|2.5|7.8|1.4|6.9|1.5|1.3|0.9|3.1|2.5"/>
</p:tagLst>
</file>

<file path=ppt/tags/tag5.xml><?xml version="1.0" encoding="utf-8"?>
<p:tagLst xmlns:p="http://schemas.openxmlformats.org/presentationml/2006/main">
  <p:tag name="TIMING" val="|7.8|23|35.6|7|37.7|3|5|9.5|4.6|46.4|3|3.4|6.2|1|34.4|1.9"/>
</p:tagLst>
</file>

<file path=ppt/tags/tag6.xml><?xml version="1.0" encoding="utf-8"?>
<p:tagLst xmlns:p="http://schemas.openxmlformats.org/presentationml/2006/main">
  <p:tag name="TIMING" val="|3.3|9.1|22.2|5.4|4.5|5.4|1.5|5.4|2.6|20.2|2.7"/>
</p:tagLst>
</file>

<file path=ppt/tags/tag7.xml><?xml version="1.0" encoding="utf-8"?>
<p:tagLst xmlns:p="http://schemas.openxmlformats.org/presentationml/2006/main">
  <p:tag name="TIMING" val="|4.9|13.3|17.1|15.8|7.9|8.3|54.4|7.1|7.9|7|38.3|10.3|55.9"/>
</p:tagLst>
</file>

<file path=ppt/tags/tag8.xml><?xml version="1.0" encoding="utf-8"?>
<p:tagLst xmlns:p="http://schemas.openxmlformats.org/presentationml/2006/main">
  <p:tag name="TIMING" val="|9.4|4.1|10.6|6.6|5|2.8|30.1|7.2"/>
</p:tagLst>
</file>

<file path=ppt/tags/tag9.xml><?xml version="1.0" encoding="utf-8"?>
<p:tagLst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31133</Words>
  <Application>WPS 演示</Application>
  <PresentationFormat>宽屏</PresentationFormat>
  <Paragraphs>11045</Paragraphs>
  <Slides>127</Slides>
  <Notes>57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127</vt:i4>
      </vt:variant>
    </vt:vector>
  </HeadingPairs>
  <TitlesOfParts>
    <vt:vector size="151" baseType="lpstr">
      <vt:lpstr>Arial</vt:lpstr>
      <vt:lpstr>宋体</vt:lpstr>
      <vt:lpstr>Wingdings</vt:lpstr>
      <vt:lpstr>微软雅黑</vt:lpstr>
      <vt:lpstr>Segoe UI</vt:lpstr>
      <vt:lpstr>义启小楷书</vt:lpstr>
      <vt:lpstr>Segoe UI Black</vt:lpstr>
      <vt:lpstr>Times New Roman</vt:lpstr>
      <vt:lpstr>Arial Unicode MS</vt:lpstr>
      <vt:lpstr>等线</vt:lpstr>
      <vt:lpstr>华文细黑</vt:lpstr>
      <vt:lpstr>Century</vt:lpstr>
      <vt:lpstr>Calibri</vt:lpstr>
      <vt:lpstr>黑体</vt:lpstr>
      <vt:lpstr>Consolas</vt:lpstr>
      <vt:lpstr>Courier New</vt:lpstr>
      <vt:lpstr>MS PGothic</vt:lpstr>
      <vt:lpstr>Verdana</vt:lpstr>
      <vt:lpstr>Cambria Math</vt:lpstr>
      <vt:lpstr>华文新魏</vt:lpstr>
      <vt:lpstr>Tahoma</vt:lpstr>
      <vt:lpstr>Arial Black</vt:lpstr>
      <vt:lpstr>Algerian</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PowerPoint 演示文稿</vt:lpstr>
      <vt:lpstr>单总线结构CPU  MIPS 指令周期</vt:lpstr>
      <vt:lpstr>单总线结构CPU实例</vt:lpstr>
      <vt:lpstr>单总线结构MIPS CPU  典型指令</vt:lpstr>
      <vt:lpstr>指令周期基本概念</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定长指令周期三级时序（同步控制）</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本章主要内容</vt:lpstr>
      <vt:lpstr>控制器基本原理</vt:lpstr>
      <vt:lpstr>时序产生器与硬布线控制器</vt:lpstr>
      <vt:lpstr>现代时序硬布线控制器</vt:lpstr>
      <vt:lpstr>三级时序硬布线控制器设计步骤</vt:lpstr>
      <vt:lpstr>单总线结构CPU指令周期（控制流）</vt:lpstr>
      <vt:lpstr>指令周期方框图 (数据流)</vt:lpstr>
      <vt:lpstr>单总线结构CPU指令周期（控制流）</vt:lpstr>
      <vt:lpstr>单总线结构CPU指令周期（控制流）</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本章主要内容</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Single Cycle Datapath with Control Unit (w/o jump)</vt:lpstr>
      <vt:lpstr>Single Cycle Datapath with Control Unit</vt:lpstr>
      <vt:lpstr>ALU Control</vt:lpstr>
      <vt:lpstr>ALU Control</vt:lpstr>
      <vt:lpstr>R-type Instruction Data/Control Flow</vt:lpstr>
      <vt:lpstr>R-type Instruction Data/Control Flow (alt.)</vt:lpstr>
      <vt:lpstr>Load Word Instruction Data/Control Flow</vt:lpstr>
      <vt:lpstr>Load Word Instruction Data/Control Flow</vt:lpstr>
      <vt:lpstr>Load Word Instruction Data/Control Flow (alt.)</vt:lpstr>
      <vt:lpstr>Store Word Instruction Data/Control Flow</vt:lpstr>
      <vt:lpstr>Store Word Instruction Data/Control Flow</vt:lpstr>
      <vt:lpstr>Branch Instruction Data/Control Flow</vt:lpstr>
      <vt:lpstr>Branch Instruction Data/Control Flow</vt:lpstr>
      <vt:lpstr>Branch Instruction Data/Control Flow (alt.)</vt:lpstr>
      <vt:lpstr>Adding the Jump Operation </vt:lpstr>
      <vt:lpstr>Jump Operation (alt.)</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绊缘</cp:lastModifiedBy>
  <cp:revision>1618</cp:revision>
  <dcterms:created xsi:type="dcterms:W3CDTF">2018-05-09T10:41:00Z</dcterms:created>
  <dcterms:modified xsi:type="dcterms:W3CDTF">2024-01-29T12:53:18Z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EEB8AE3BFFFC4F4A8A0780B931AF0FEF_13</vt:lpwstr>
  </property>
</Properties>
</file>